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diagrams/data4.xml" ContentType="application/vnd.openxmlformats-officedocument.drawingml.diagramData+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layout4.xml" ContentType="application/vnd.openxmlformats-officedocument.drawingml.diagramLayout+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diagrams/data5.xml" ContentType="application/vnd.openxmlformats-officedocument.drawingml.diagramData+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537" r:id="rId1"/>
  </p:sldMasterIdLst>
  <p:notesMasterIdLst>
    <p:notesMasterId r:id="rId33"/>
  </p:notesMasterIdLst>
  <p:handoutMasterIdLst>
    <p:handoutMasterId r:id="rId34"/>
  </p:handoutMasterIdLst>
  <p:sldIdLst>
    <p:sldId id="361" r:id="rId2"/>
    <p:sldId id="268" r:id="rId3"/>
    <p:sldId id="269" r:id="rId4"/>
    <p:sldId id="270" r:id="rId5"/>
    <p:sldId id="271" r:id="rId6"/>
    <p:sldId id="357" r:id="rId7"/>
    <p:sldId id="272" r:id="rId8"/>
    <p:sldId id="273" r:id="rId9"/>
    <p:sldId id="275" r:id="rId10"/>
    <p:sldId id="317" r:id="rId11"/>
    <p:sldId id="318" r:id="rId12"/>
    <p:sldId id="353" r:id="rId13"/>
    <p:sldId id="339" r:id="rId14"/>
    <p:sldId id="321" r:id="rId15"/>
    <p:sldId id="315" r:id="rId16"/>
    <p:sldId id="320" r:id="rId17"/>
    <p:sldId id="322" r:id="rId18"/>
    <p:sldId id="343" r:id="rId19"/>
    <p:sldId id="340" r:id="rId20"/>
    <p:sldId id="356" r:id="rId21"/>
    <p:sldId id="314" r:id="rId22"/>
    <p:sldId id="344" r:id="rId23"/>
    <p:sldId id="359" r:id="rId24"/>
    <p:sldId id="358" r:id="rId25"/>
    <p:sldId id="348" r:id="rId26"/>
    <p:sldId id="316" r:id="rId27"/>
    <p:sldId id="349" r:id="rId28"/>
    <p:sldId id="341" r:id="rId29"/>
    <p:sldId id="351" r:id="rId30"/>
    <p:sldId id="350" r:id="rId31"/>
    <p:sldId id="362" r:id="rId32"/>
  </p:sldIdLst>
  <p:sldSz cx="9144000" cy="6858000" type="screen4x3"/>
  <p:notesSz cx="6858000" cy="91995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E399"/>
    <a:srgbClr val="7DB56B"/>
    <a:srgbClr val="C2FEB8"/>
    <a:srgbClr val="90FE7E"/>
    <a:srgbClr val="848176"/>
    <a:srgbClr val="949494"/>
    <a:srgbClr val="8B858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06" autoAdjust="0"/>
    <p:restoredTop sz="57143" autoAdjust="0"/>
  </p:normalViewPr>
  <p:slideViewPr>
    <p:cSldViewPr>
      <p:cViewPr varScale="1">
        <p:scale>
          <a:sx n="67" d="100"/>
          <a:sy n="67" d="100"/>
        </p:scale>
        <p:origin x="-114" y="-168"/>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0"/>
    </p:cViewPr>
  </p:sorterViewPr>
  <p:notesViewPr>
    <p:cSldViewPr>
      <p:cViewPr>
        <p:scale>
          <a:sx n="100" d="100"/>
          <a:sy n="100" d="100"/>
        </p:scale>
        <p:origin x="-3468" y="-120"/>
      </p:cViewPr>
      <p:guideLst>
        <p:guide orient="horz" pos="2898"/>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D59951-B2F9-4F0B-A0F3-C94A3C5D6FB9}" type="doc">
      <dgm:prSet loTypeId="urn:microsoft.com/office/officeart/2005/8/layout/cycle6" loCatId="cycle" qsTypeId="urn:microsoft.com/office/officeart/2005/8/quickstyle/simple1" qsCatId="simple" csTypeId="urn:microsoft.com/office/officeart/2005/8/colors/colorful3" csCatId="colorful" phldr="1"/>
      <dgm:spPr/>
      <dgm:t>
        <a:bodyPr/>
        <a:lstStyle/>
        <a:p>
          <a:endParaRPr lang="en-CA"/>
        </a:p>
      </dgm:t>
    </dgm:pt>
    <dgm:pt modelId="{22A3AC9B-E148-4334-BEDF-6F5962B15860}">
      <dgm:prSet phldrT="[Text]" custT="1"/>
      <dgm:spPr/>
      <dgm:t>
        <a:bodyPr/>
        <a:lstStyle/>
        <a:p>
          <a:pPr>
            <a:spcAft>
              <a:spcPts val="0"/>
            </a:spcAft>
          </a:pPr>
          <a:r>
            <a:rPr lang="en-US" sz="1200" b="1" dirty="0" smtClean="0">
              <a:solidFill>
                <a:schemeClr val="tx1">
                  <a:lumMod val="85000"/>
                  <a:lumOff val="15000"/>
                </a:schemeClr>
              </a:solidFill>
            </a:rPr>
            <a:t>Stakeholder agreement on</a:t>
          </a:r>
        </a:p>
        <a:p>
          <a:pPr>
            <a:spcAft>
              <a:spcPts val="0"/>
            </a:spcAft>
          </a:pPr>
          <a:r>
            <a:rPr lang="en-US" sz="1200" b="1" dirty="0" smtClean="0">
              <a:solidFill>
                <a:schemeClr val="tx1">
                  <a:lumMod val="85000"/>
                  <a:lumOff val="15000"/>
                </a:schemeClr>
              </a:solidFill>
            </a:rPr>
            <a:t>goals of project</a:t>
          </a:r>
          <a:endParaRPr lang="en-CA" sz="1200" dirty="0"/>
        </a:p>
      </dgm:t>
    </dgm:pt>
    <dgm:pt modelId="{177714BC-886C-41D7-ACC7-B899539F9CE7}" type="parTrans" cxnId="{35347376-07CD-42C7-AE32-34AE7260F490}">
      <dgm:prSet/>
      <dgm:spPr/>
      <dgm:t>
        <a:bodyPr/>
        <a:lstStyle/>
        <a:p>
          <a:endParaRPr lang="en-CA"/>
        </a:p>
      </dgm:t>
    </dgm:pt>
    <dgm:pt modelId="{F9799D6B-9F53-4AB1-9CEF-4EEEE4C79857}" type="sibTrans" cxnId="{35347376-07CD-42C7-AE32-34AE7260F490}">
      <dgm:prSet/>
      <dgm:spPr>
        <a:ln w="38100">
          <a:solidFill>
            <a:srgbClr val="7DB56B"/>
          </a:solidFill>
        </a:ln>
      </dgm:spPr>
      <dgm:t>
        <a:bodyPr/>
        <a:lstStyle/>
        <a:p>
          <a:endParaRPr lang="en-CA" dirty="0"/>
        </a:p>
      </dgm:t>
    </dgm:pt>
    <dgm:pt modelId="{D0FA85EC-1DB8-4707-A1A1-363960299DC9}">
      <dgm:prSet phldrT="[Text]" custT="1"/>
      <dgm:spPr/>
      <dgm:t>
        <a:bodyPr/>
        <a:lstStyle/>
        <a:p>
          <a:pPr>
            <a:spcAft>
              <a:spcPts val="0"/>
            </a:spcAft>
          </a:pPr>
          <a:r>
            <a:rPr lang="en-US" sz="1200" b="1" dirty="0" smtClean="0">
              <a:solidFill>
                <a:schemeClr val="tx1">
                  <a:lumMod val="85000"/>
                  <a:lumOff val="15000"/>
                </a:schemeClr>
              </a:solidFill>
            </a:rPr>
            <a:t>Effective communication</a:t>
          </a:r>
        </a:p>
        <a:p>
          <a:pPr>
            <a:spcAft>
              <a:spcPts val="0"/>
            </a:spcAft>
          </a:pPr>
          <a:r>
            <a:rPr lang="en-US" sz="1200" b="1" dirty="0" smtClean="0">
              <a:solidFill>
                <a:schemeClr val="tx1">
                  <a:lumMod val="85000"/>
                  <a:lumOff val="15000"/>
                </a:schemeClr>
              </a:solidFill>
            </a:rPr>
            <a:t>among stakeholders</a:t>
          </a:r>
          <a:endParaRPr lang="en-CA" sz="1200" dirty="0"/>
        </a:p>
      </dgm:t>
    </dgm:pt>
    <dgm:pt modelId="{E5108EEE-45E9-4B65-9E7F-F98056F89956}" type="parTrans" cxnId="{F1AF91D0-67F0-43E2-B932-656A94FE442B}">
      <dgm:prSet/>
      <dgm:spPr/>
      <dgm:t>
        <a:bodyPr/>
        <a:lstStyle/>
        <a:p>
          <a:endParaRPr lang="en-CA"/>
        </a:p>
      </dgm:t>
    </dgm:pt>
    <dgm:pt modelId="{7EE47BFB-E905-4209-999B-344C02D3E8FE}" type="sibTrans" cxnId="{F1AF91D0-67F0-43E2-B932-656A94FE442B}">
      <dgm:prSet/>
      <dgm:spPr>
        <a:ln w="38100">
          <a:solidFill>
            <a:srgbClr val="7DB56B"/>
          </a:solidFill>
        </a:ln>
      </dgm:spPr>
      <dgm:t>
        <a:bodyPr/>
        <a:lstStyle/>
        <a:p>
          <a:endParaRPr lang="en-CA" dirty="0"/>
        </a:p>
      </dgm:t>
    </dgm:pt>
    <dgm:pt modelId="{3039098A-C21B-431B-B193-11B2F23FAFBE}">
      <dgm:prSet phldrT="[Text]" custT="1"/>
      <dgm:spPr/>
      <dgm:t>
        <a:bodyPr/>
        <a:lstStyle/>
        <a:p>
          <a:r>
            <a:rPr lang="en-US" sz="1200" b="1" dirty="0" smtClean="0">
              <a:solidFill>
                <a:schemeClr val="tx1">
                  <a:lumMod val="85000"/>
                  <a:lumOff val="15000"/>
                </a:schemeClr>
              </a:solidFill>
            </a:rPr>
            <a:t>Controlled scope</a:t>
          </a:r>
          <a:endParaRPr lang="en-CA" sz="1200" dirty="0"/>
        </a:p>
      </dgm:t>
    </dgm:pt>
    <dgm:pt modelId="{07EED4EE-61CB-45D0-98CD-A613AC4D6F95}" type="parTrans" cxnId="{CD33A81A-78C4-4268-9577-27F669422C96}">
      <dgm:prSet/>
      <dgm:spPr/>
      <dgm:t>
        <a:bodyPr/>
        <a:lstStyle/>
        <a:p>
          <a:endParaRPr lang="en-CA"/>
        </a:p>
      </dgm:t>
    </dgm:pt>
    <dgm:pt modelId="{962F40DB-B89F-4AE6-A11E-9CBBA76CF77C}" type="sibTrans" cxnId="{CD33A81A-78C4-4268-9577-27F669422C96}">
      <dgm:prSet/>
      <dgm:spPr>
        <a:ln w="38100">
          <a:solidFill>
            <a:srgbClr val="7DB56B"/>
          </a:solidFill>
        </a:ln>
      </dgm:spPr>
      <dgm:t>
        <a:bodyPr/>
        <a:lstStyle/>
        <a:p>
          <a:endParaRPr lang="en-CA" dirty="0"/>
        </a:p>
      </dgm:t>
    </dgm:pt>
    <dgm:pt modelId="{2D7A18B4-3167-40B4-83F6-C8AD732A1BF0}">
      <dgm:prSet phldrT="[Text]" custT="1"/>
      <dgm:spPr/>
      <dgm:t>
        <a:bodyPr/>
        <a:lstStyle/>
        <a:p>
          <a:r>
            <a:rPr lang="en-US" sz="1200" b="1" dirty="0" smtClean="0">
              <a:solidFill>
                <a:schemeClr val="tx1">
                  <a:lumMod val="85000"/>
                  <a:lumOff val="15000"/>
                </a:schemeClr>
              </a:solidFill>
            </a:rPr>
            <a:t>Plan with clear schedule and responsibilities</a:t>
          </a:r>
          <a:endParaRPr lang="en-CA" sz="1200" dirty="0"/>
        </a:p>
      </dgm:t>
    </dgm:pt>
    <dgm:pt modelId="{55416352-7917-4382-A730-2AB2C6329860}" type="parTrans" cxnId="{7E8D298C-03AA-4B1C-9769-BB46897AAAC5}">
      <dgm:prSet/>
      <dgm:spPr/>
      <dgm:t>
        <a:bodyPr/>
        <a:lstStyle/>
        <a:p>
          <a:endParaRPr lang="en-CA"/>
        </a:p>
      </dgm:t>
    </dgm:pt>
    <dgm:pt modelId="{1A4D65C6-E2CA-472A-8603-94A88CDF6F11}" type="sibTrans" cxnId="{7E8D298C-03AA-4B1C-9769-BB46897AAAC5}">
      <dgm:prSet/>
      <dgm:spPr>
        <a:ln w="38100">
          <a:solidFill>
            <a:srgbClr val="7DB56B"/>
          </a:solidFill>
        </a:ln>
      </dgm:spPr>
      <dgm:t>
        <a:bodyPr/>
        <a:lstStyle/>
        <a:p>
          <a:endParaRPr lang="en-CA" dirty="0"/>
        </a:p>
      </dgm:t>
    </dgm:pt>
    <dgm:pt modelId="{F2346E92-FC70-4150-8AE6-F127662E0F2B}">
      <dgm:prSet custT="1"/>
      <dgm:spPr/>
      <dgm:t>
        <a:bodyPr/>
        <a:lstStyle/>
        <a:p>
          <a:r>
            <a:rPr lang="en-US" sz="1200" b="1" dirty="0" smtClean="0">
              <a:solidFill>
                <a:schemeClr val="tx1">
                  <a:lumMod val="85000"/>
                  <a:lumOff val="15000"/>
                </a:schemeClr>
              </a:solidFill>
            </a:rPr>
            <a:t>Management support</a:t>
          </a:r>
          <a:endParaRPr lang="en-US" sz="1200" b="1" dirty="0">
            <a:solidFill>
              <a:schemeClr val="tx1">
                <a:lumMod val="85000"/>
                <a:lumOff val="15000"/>
              </a:schemeClr>
            </a:solidFill>
          </a:endParaRPr>
        </a:p>
      </dgm:t>
    </dgm:pt>
    <dgm:pt modelId="{0188B452-9687-414B-84F7-FC724F4302E0}" type="parTrans" cxnId="{8EA12271-E97C-47FB-BA7D-4F20F3641EEF}">
      <dgm:prSet/>
      <dgm:spPr/>
      <dgm:t>
        <a:bodyPr/>
        <a:lstStyle/>
        <a:p>
          <a:endParaRPr lang="en-CA"/>
        </a:p>
      </dgm:t>
    </dgm:pt>
    <dgm:pt modelId="{FDFF1DEB-7890-41D6-A4B8-45283AFD14A0}" type="sibTrans" cxnId="{8EA12271-E97C-47FB-BA7D-4F20F3641EEF}">
      <dgm:prSet/>
      <dgm:spPr>
        <a:ln w="38100">
          <a:solidFill>
            <a:srgbClr val="7DB56B"/>
          </a:solidFill>
        </a:ln>
      </dgm:spPr>
      <dgm:t>
        <a:bodyPr/>
        <a:lstStyle/>
        <a:p>
          <a:endParaRPr lang="en-CA" dirty="0"/>
        </a:p>
      </dgm:t>
    </dgm:pt>
    <dgm:pt modelId="{52FAD745-DBF0-42E9-90F6-F443A86EF449}" type="pres">
      <dgm:prSet presAssocID="{FDD59951-B2F9-4F0B-A0F3-C94A3C5D6FB9}" presName="cycle" presStyleCnt="0">
        <dgm:presLayoutVars>
          <dgm:dir/>
          <dgm:resizeHandles val="exact"/>
        </dgm:presLayoutVars>
      </dgm:prSet>
      <dgm:spPr/>
      <dgm:t>
        <a:bodyPr/>
        <a:lstStyle/>
        <a:p>
          <a:endParaRPr lang="en-CA"/>
        </a:p>
      </dgm:t>
    </dgm:pt>
    <dgm:pt modelId="{11D73052-9D75-4D9A-8F90-294DB3DB53D9}" type="pres">
      <dgm:prSet presAssocID="{22A3AC9B-E148-4334-BEDF-6F5962B15860}" presName="node" presStyleLbl="node1" presStyleIdx="0" presStyleCnt="5" custScaleX="135757" custScaleY="131395" custRadScaleRad="102472">
        <dgm:presLayoutVars>
          <dgm:bulletEnabled val="1"/>
        </dgm:presLayoutVars>
      </dgm:prSet>
      <dgm:spPr/>
      <dgm:t>
        <a:bodyPr/>
        <a:lstStyle/>
        <a:p>
          <a:endParaRPr lang="en-CA"/>
        </a:p>
      </dgm:t>
    </dgm:pt>
    <dgm:pt modelId="{1F08E838-AEEF-462E-A692-658C9A2A870D}" type="pres">
      <dgm:prSet presAssocID="{22A3AC9B-E148-4334-BEDF-6F5962B15860}" presName="spNode" presStyleCnt="0"/>
      <dgm:spPr/>
    </dgm:pt>
    <dgm:pt modelId="{B2C8D9F6-6D57-429D-82C7-D8FD001CDCA3}" type="pres">
      <dgm:prSet presAssocID="{F9799D6B-9F53-4AB1-9CEF-4EEEE4C79857}" presName="sibTrans" presStyleLbl="sibTrans1D1" presStyleIdx="0" presStyleCnt="5"/>
      <dgm:spPr/>
      <dgm:t>
        <a:bodyPr/>
        <a:lstStyle/>
        <a:p>
          <a:endParaRPr lang="en-CA"/>
        </a:p>
      </dgm:t>
    </dgm:pt>
    <dgm:pt modelId="{C328D30E-B87E-42F7-8DCB-E082617BE52F}" type="pres">
      <dgm:prSet presAssocID="{D0FA85EC-1DB8-4707-A1A1-363960299DC9}" presName="node" presStyleLbl="node1" presStyleIdx="1" presStyleCnt="5" custScaleX="135757" custScaleY="131395" custRadScaleRad="101847" custRadScaleInc="30008">
        <dgm:presLayoutVars>
          <dgm:bulletEnabled val="1"/>
        </dgm:presLayoutVars>
      </dgm:prSet>
      <dgm:spPr/>
      <dgm:t>
        <a:bodyPr/>
        <a:lstStyle/>
        <a:p>
          <a:endParaRPr lang="en-CA"/>
        </a:p>
      </dgm:t>
    </dgm:pt>
    <dgm:pt modelId="{2D630F7A-0487-4282-8F7C-455D50630A32}" type="pres">
      <dgm:prSet presAssocID="{D0FA85EC-1DB8-4707-A1A1-363960299DC9}" presName="spNode" presStyleCnt="0"/>
      <dgm:spPr/>
    </dgm:pt>
    <dgm:pt modelId="{96D5589D-79FC-4FE1-B4F2-8C460C9F8902}" type="pres">
      <dgm:prSet presAssocID="{7EE47BFB-E905-4209-999B-344C02D3E8FE}" presName="sibTrans" presStyleLbl="sibTrans1D1" presStyleIdx="1" presStyleCnt="5"/>
      <dgm:spPr/>
      <dgm:t>
        <a:bodyPr/>
        <a:lstStyle/>
        <a:p>
          <a:endParaRPr lang="en-CA"/>
        </a:p>
      </dgm:t>
    </dgm:pt>
    <dgm:pt modelId="{1F466D99-19A9-4AC1-B9E2-D1620C721151}" type="pres">
      <dgm:prSet presAssocID="{3039098A-C21B-431B-B193-11B2F23FAFBE}" presName="node" presStyleLbl="node1" presStyleIdx="2" presStyleCnt="5" custScaleX="135757" custScaleY="131395" custRadScaleRad="98745" custRadScaleInc="-38304">
        <dgm:presLayoutVars>
          <dgm:bulletEnabled val="1"/>
        </dgm:presLayoutVars>
      </dgm:prSet>
      <dgm:spPr/>
      <dgm:t>
        <a:bodyPr/>
        <a:lstStyle/>
        <a:p>
          <a:endParaRPr lang="en-CA"/>
        </a:p>
      </dgm:t>
    </dgm:pt>
    <dgm:pt modelId="{7DA1EB82-907A-40FF-BFF8-91EAFB28ACAE}" type="pres">
      <dgm:prSet presAssocID="{3039098A-C21B-431B-B193-11B2F23FAFBE}" presName="spNode" presStyleCnt="0"/>
      <dgm:spPr/>
    </dgm:pt>
    <dgm:pt modelId="{7D688059-6895-46B1-89A3-76FF4CC90B20}" type="pres">
      <dgm:prSet presAssocID="{962F40DB-B89F-4AE6-A11E-9CBBA76CF77C}" presName="sibTrans" presStyleLbl="sibTrans1D1" presStyleIdx="2" presStyleCnt="5"/>
      <dgm:spPr/>
      <dgm:t>
        <a:bodyPr/>
        <a:lstStyle/>
        <a:p>
          <a:endParaRPr lang="en-CA"/>
        </a:p>
      </dgm:t>
    </dgm:pt>
    <dgm:pt modelId="{8361224C-2FB6-4DFF-99FB-351109D2CA77}" type="pres">
      <dgm:prSet presAssocID="{2D7A18B4-3167-40B4-83F6-C8AD732A1BF0}" presName="node" presStyleLbl="node1" presStyleIdx="3" presStyleCnt="5" custScaleX="135757" custScaleY="131395" custRadScaleRad="99181" custRadScaleInc="37249">
        <dgm:presLayoutVars>
          <dgm:bulletEnabled val="1"/>
        </dgm:presLayoutVars>
      </dgm:prSet>
      <dgm:spPr/>
      <dgm:t>
        <a:bodyPr/>
        <a:lstStyle/>
        <a:p>
          <a:endParaRPr lang="en-CA"/>
        </a:p>
      </dgm:t>
    </dgm:pt>
    <dgm:pt modelId="{ACE7EE8D-AA8F-4362-8467-A48F265C6124}" type="pres">
      <dgm:prSet presAssocID="{2D7A18B4-3167-40B4-83F6-C8AD732A1BF0}" presName="spNode" presStyleCnt="0"/>
      <dgm:spPr/>
    </dgm:pt>
    <dgm:pt modelId="{A620F0F6-9C57-4312-9F3C-6E820CC6C792}" type="pres">
      <dgm:prSet presAssocID="{1A4D65C6-E2CA-472A-8603-94A88CDF6F11}" presName="sibTrans" presStyleLbl="sibTrans1D1" presStyleIdx="3" presStyleCnt="5"/>
      <dgm:spPr/>
      <dgm:t>
        <a:bodyPr/>
        <a:lstStyle/>
        <a:p>
          <a:endParaRPr lang="en-CA"/>
        </a:p>
      </dgm:t>
    </dgm:pt>
    <dgm:pt modelId="{02D36CEF-3F84-49E4-AE4F-F83CE614D890}" type="pres">
      <dgm:prSet presAssocID="{F2346E92-FC70-4150-8AE6-F127662E0F2B}" presName="node" presStyleLbl="node1" presStyleIdx="4" presStyleCnt="5" custScaleX="135757" custScaleY="131395" custRadScaleRad="101075" custRadScaleInc="-29661">
        <dgm:presLayoutVars>
          <dgm:bulletEnabled val="1"/>
        </dgm:presLayoutVars>
      </dgm:prSet>
      <dgm:spPr/>
      <dgm:t>
        <a:bodyPr/>
        <a:lstStyle/>
        <a:p>
          <a:endParaRPr lang="en-CA"/>
        </a:p>
      </dgm:t>
    </dgm:pt>
    <dgm:pt modelId="{96F9D56C-E30C-42B3-A423-57C049D4E574}" type="pres">
      <dgm:prSet presAssocID="{F2346E92-FC70-4150-8AE6-F127662E0F2B}" presName="spNode" presStyleCnt="0"/>
      <dgm:spPr/>
    </dgm:pt>
    <dgm:pt modelId="{537E6980-FA4C-43C2-87B4-299E97FAB10D}" type="pres">
      <dgm:prSet presAssocID="{FDFF1DEB-7890-41D6-A4B8-45283AFD14A0}" presName="sibTrans" presStyleLbl="sibTrans1D1" presStyleIdx="4" presStyleCnt="5"/>
      <dgm:spPr/>
      <dgm:t>
        <a:bodyPr/>
        <a:lstStyle/>
        <a:p>
          <a:endParaRPr lang="en-CA"/>
        </a:p>
      </dgm:t>
    </dgm:pt>
  </dgm:ptLst>
  <dgm:cxnLst>
    <dgm:cxn modelId="{0F5AA2D2-3022-4A92-ABD8-D8F715F1E998}" type="presOf" srcId="{3039098A-C21B-431B-B193-11B2F23FAFBE}" destId="{1F466D99-19A9-4AC1-B9E2-D1620C721151}" srcOrd="0" destOrd="0" presId="urn:microsoft.com/office/officeart/2005/8/layout/cycle6"/>
    <dgm:cxn modelId="{CD33A81A-78C4-4268-9577-27F669422C96}" srcId="{FDD59951-B2F9-4F0B-A0F3-C94A3C5D6FB9}" destId="{3039098A-C21B-431B-B193-11B2F23FAFBE}" srcOrd="2" destOrd="0" parTransId="{07EED4EE-61CB-45D0-98CD-A613AC4D6F95}" sibTransId="{962F40DB-B89F-4AE6-A11E-9CBBA76CF77C}"/>
    <dgm:cxn modelId="{E0DED654-2491-41B2-8551-001BB9DDC3DE}" type="presOf" srcId="{1A4D65C6-E2CA-472A-8603-94A88CDF6F11}" destId="{A620F0F6-9C57-4312-9F3C-6E820CC6C792}" srcOrd="0" destOrd="0" presId="urn:microsoft.com/office/officeart/2005/8/layout/cycle6"/>
    <dgm:cxn modelId="{8EA12271-E97C-47FB-BA7D-4F20F3641EEF}" srcId="{FDD59951-B2F9-4F0B-A0F3-C94A3C5D6FB9}" destId="{F2346E92-FC70-4150-8AE6-F127662E0F2B}" srcOrd="4" destOrd="0" parTransId="{0188B452-9687-414B-84F7-FC724F4302E0}" sibTransId="{FDFF1DEB-7890-41D6-A4B8-45283AFD14A0}"/>
    <dgm:cxn modelId="{0BA23CA9-761E-458E-AFEA-0F4D0EF8F102}" type="presOf" srcId="{F2346E92-FC70-4150-8AE6-F127662E0F2B}" destId="{02D36CEF-3F84-49E4-AE4F-F83CE614D890}" srcOrd="0" destOrd="0" presId="urn:microsoft.com/office/officeart/2005/8/layout/cycle6"/>
    <dgm:cxn modelId="{F1AF91D0-67F0-43E2-B932-656A94FE442B}" srcId="{FDD59951-B2F9-4F0B-A0F3-C94A3C5D6FB9}" destId="{D0FA85EC-1DB8-4707-A1A1-363960299DC9}" srcOrd="1" destOrd="0" parTransId="{E5108EEE-45E9-4B65-9E7F-F98056F89956}" sibTransId="{7EE47BFB-E905-4209-999B-344C02D3E8FE}"/>
    <dgm:cxn modelId="{918701D6-076C-40C9-B99D-30F33756183F}" type="presOf" srcId="{FDFF1DEB-7890-41D6-A4B8-45283AFD14A0}" destId="{537E6980-FA4C-43C2-87B4-299E97FAB10D}" srcOrd="0" destOrd="0" presId="urn:microsoft.com/office/officeart/2005/8/layout/cycle6"/>
    <dgm:cxn modelId="{35347376-07CD-42C7-AE32-34AE7260F490}" srcId="{FDD59951-B2F9-4F0B-A0F3-C94A3C5D6FB9}" destId="{22A3AC9B-E148-4334-BEDF-6F5962B15860}" srcOrd="0" destOrd="0" parTransId="{177714BC-886C-41D7-ACC7-B899539F9CE7}" sibTransId="{F9799D6B-9F53-4AB1-9CEF-4EEEE4C79857}"/>
    <dgm:cxn modelId="{7E8D298C-03AA-4B1C-9769-BB46897AAAC5}" srcId="{FDD59951-B2F9-4F0B-A0F3-C94A3C5D6FB9}" destId="{2D7A18B4-3167-40B4-83F6-C8AD732A1BF0}" srcOrd="3" destOrd="0" parTransId="{55416352-7917-4382-A730-2AB2C6329860}" sibTransId="{1A4D65C6-E2CA-472A-8603-94A88CDF6F11}"/>
    <dgm:cxn modelId="{1494049D-54D0-4CA3-A482-9CD1CECF187D}" type="presOf" srcId="{F9799D6B-9F53-4AB1-9CEF-4EEEE4C79857}" destId="{B2C8D9F6-6D57-429D-82C7-D8FD001CDCA3}" srcOrd="0" destOrd="0" presId="urn:microsoft.com/office/officeart/2005/8/layout/cycle6"/>
    <dgm:cxn modelId="{36CB3D17-03E8-4231-AB88-DA016F1854EB}" type="presOf" srcId="{2D7A18B4-3167-40B4-83F6-C8AD732A1BF0}" destId="{8361224C-2FB6-4DFF-99FB-351109D2CA77}" srcOrd="0" destOrd="0" presId="urn:microsoft.com/office/officeart/2005/8/layout/cycle6"/>
    <dgm:cxn modelId="{39BE2B15-083D-4BB1-88F6-10D8F6B465D9}" type="presOf" srcId="{FDD59951-B2F9-4F0B-A0F3-C94A3C5D6FB9}" destId="{52FAD745-DBF0-42E9-90F6-F443A86EF449}" srcOrd="0" destOrd="0" presId="urn:microsoft.com/office/officeart/2005/8/layout/cycle6"/>
    <dgm:cxn modelId="{1B2E2551-0911-4169-8323-AFB0BF5EE6C1}" type="presOf" srcId="{22A3AC9B-E148-4334-BEDF-6F5962B15860}" destId="{11D73052-9D75-4D9A-8F90-294DB3DB53D9}" srcOrd="0" destOrd="0" presId="urn:microsoft.com/office/officeart/2005/8/layout/cycle6"/>
    <dgm:cxn modelId="{2AC5D78F-7443-44FF-ABED-F7B47104CBDC}" type="presOf" srcId="{962F40DB-B89F-4AE6-A11E-9CBBA76CF77C}" destId="{7D688059-6895-46B1-89A3-76FF4CC90B20}" srcOrd="0" destOrd="0" presId="urn:microsoft.com/office/officeart/2005/8/layout/cycle6"/>
    <dgm:cxn modelId="{8736F6BA-2859-4630-86B4-D2473F2DEE09}" type="presOf" srcId="{7EE47BFB-E905-4209-999B-344C02D3E8FE}" destId="{96D5589D-79FC-4FE1-B4F2-8C460C9F8902}" srcOrd="0" destOrd="0" presId="urn:microsoft.com/office/officeart/2005/8/layout/cycle6"/>
    <dgm:cxn modelId="{3A91F979-5A04-477B-936A-8C93E9E9D37A}" type="presOf" srcId="{D0FA85EC-1DB8-4707-A1A1-363960299DC9}" destId="{C328D30E-B87E-42F7-8DCB-E082617BE52F}" srcOrd="0" destOrd="0" presId="urn:microsoft.com/office/officeart/2005/8/layout/cycle6"/>
    <dgm:cxn modelId="{F604C26D-58F8-4D75-B400-E6C3ACF34DED}" type="presParOf" srcId="{52FAD745-DBF0-42E9-90F6-F443A86EF449}" destId="{11D73052-9D75-4D9A-8F90-294DB3DB53D9}" srcOrd="0" destOrd="0" presId="urn:microsoft.com/office/officeart/2005/8/layout/cycle6"/>
    <dgm:cxn modelId="{9B5E4F49-B687-478B-BE46-4199D3B88BAD}" type="presParOf" srcId="{52FAD745-DBF0-42E9-90F6-F443A86EF449}" destId="{1F08E838-AEEF-462E-A692-658C9A2A870D}" srcOrd="1" destOrd="0" presId="urn:microsoft.com/office/officeart/2005/8/layout/cycle6"/>
    <dgm:cxn modelId="{6B97E3C0-6F3F-4EC7-AC83-0643F1C22468}" type="presParOf" srcId="{52FAD745-DBF0-42E9-90F6-F443A86EF449}" destId="{B2C8D9F6-6D57-429D-82C7-D8FD001CDCA3}" srcOrd="2" destOrd="0" presId="urn:microsoft.com/office/officeart/2005/8/layout/cycle6"/>
    <dgm:cxn modelId="{74F05B3B-20D3-4A6C-856B-F240EB1E7FFE}" type="presParOf" srcId="{52FAD745-DBF0-42E9-90F6-F443A86EF449}" destId="{C328D30E-B87E-42F7-8DCB-E082617BE52F}" srcOrd="3" destOrd="0" presId="urn:microsoft.com/office/officeart/2005/8/layout/cycle6"/>
    <dgm:cxn modelId="{0C2685CE-C286-4A26-A80D-0BEF65606FC8}" type="presParOf" srcId="{52FAD745-DBF0-42E9-90F6-F443A86EF449}" destId="{2D630F7A-0487-4282-8F7C-455D50630A32}" srcOrd="4" destOrd="0" presId="urn:microsoft.com/office/officeart/2005/8/layout/cycle6"/>
    <dgm:cxn modelId="{B54F7F34-9005-4799-91C1-CA27329456CC}" type="presParOf" srcId="{52FAD745-DBF0-42E9-90F6-F443A86EF449}" destId="{96D5589D-79FC-4FE1-B4F2-8C460C9F8902}" srcOrd="5" destOrd="0" presId="urn:microsoft.com/office/officeart/2005/8/layout/cycle6"/>
    <dgm:cxn modelId="{DD45200F-6EB5-43DC-84AD-767142F6E807}" type="presParOf" srcId="{52FAD745-DBF0-42E9-90F6-F443A86EF449}" destId="{1F466D99-19A9-4AC1-B9E2-D1620C721151}" srcOrd="6" destOrd="0" presId="urn:microsoft.com/office/officeart/2005/8/layout/cycle6"/>
    <dgm:cxn modelId="{2A641C65-9ABA-4A73-927A-84F343AE5FEF}" type="presParOf" srcId="{52FAD745-DBF0-42E9-90F6-F443A86EF449}" destId="{7DA1EB82-907A-40FF-BFF8-91EAFB28ACAE}" srcOrd="7" destOrd="0" presId="urn:microsoft.com/office/officeart/2005/8/layout/cycle6"/>
    <dgm:cxn modelId="{9C9E671F-9BE7-4EA5-A280-7F94063593E3}" type="presParOf" srcId="{52FAD745-DBF0-42E9-90F6-F443A86EF449}" destId="{7D688059-6895-46B1-89A3-76FF4CC90B20}" srcOrd="8" destOrd="0" presId="urn:microsoft.com/office/officeart/2005/8/layout/cycle6"/>
    <dgm:cxn modelId="{41667DFB-0374-49BB-A93C-C23D90FCAA70}" type="presParOf" srcId="{52FAD745-DBF0-42E9-90F6-F443A86EF449}" destId="{8361224C-2FB6-4DFF-99FB-351109D2CA77}" srcOrd="9" destOrd="0" presId="urn:microsoft.com/office/officeart/2005/8/layout/cycle6"/>
    <dgm:cxn modelId="{341EC1E1-FABE-4E97-80F2-23027A07B6B8}" type="presParOf" srcId="{52FAD745-DBF0-42E9-90F6-F443A86EF449}" destId="{ACE7EE8D-AA8F-4362-8467-A48F265C6124}" srcOrd="10" destOrd="0" presId="urn:microsoft.com/office/officeart/2005/8/layout/cycle6"/>
    <dgm:cxn modelId="{7ADCD5CB-D704-437D-84DD-C5B0A2C956F7}" type="presParOf" srcId="{52FAD745-DBF0-42E9-90F6-F443A86EF449}" destId="{A620F0F6-9C57-4312-9F3C-6E820CC6C792}" srcOrd="11" destOrd="0" presId="urn:microsoft.com/office/officeart/2005/8/layout/cycle6"/>
    <dgm:cxn modelId="{99D608DF-9DF4-47D5-9023-F2764629AC22}" type="presParOf" srcId="{52FAD745-DBF0-42E9-90F6-F443A86EF449}" destId="{02D36CEF-3F84-49E4-AE4F-F83CE614D890}" srcOrd="12" destOrd="0" presId="urn:microsoft.com/office/officeart/2005/8/layout/cycle6"/>
    <dgm:cxn modelId="{1160FD03-C9D9-4CF8-A0C8-0D16DBD08B39}" type="presParOf" srcId="{52FAD745-DBF0-42E9-90F6-F443A86EF449}" destId="{96F9D56C-E30C-42B3-A423-57C049D4E574}" srcOrd="13" destOrd="0" presId="urn:microsoft.com/office/officeart/2005/8/layout/cycle6"/>
    <dgm:cxn modelId="{79E9E2AD-0AD5-4A4F-9C1C-6B0141C97CDF}" type="presParOf" srcId="{52FAD745-DBF0-42E9-90F6-F443A86EF449}" destId="{537E6980-FA4C-43C2-87B4-299E97FAB10D}" srcOrd="14" destOrd="0" presId="urn:microsoft.com/office/officeart/2005/8/layout/cycle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2FAD78-E2F7-4B81-B260-B843F51CC79E}" type="doc">
      <dgm:prSet loTypeId="urn:microsoft.com/office/officeart/2005/8/layout/cycle7" loCatId="cycle" qsTypeId="urn:microsoft.com/office/officeart/2005/8/quickstyle/simple1" qsCatId="simple" csTypeId="urn:microsoft.com/office/officeart/2005/8/colors/accent3_2" csCatId="accent3" phldr="1"/>
      <dgm:spPr/>
      <dgm:t>
        <a:bodyPr/>
        <a:lstStyle/>
        <a:p>
          <a:endParaRPr lang="en-CA"/>
        </a:p>
      </dgm:t>
    </dgm:pt>
    <dgm:pt modelId="{EE3C41EB-2DAC-4A68-B986-59CE8CEE2A7A}">
      <dgm:prSet phldrT="[Text]"/>
      <dgm:spPr/>
      <dgm:t>
        <a:bodyPr/>
        <a:lstStyle/>
        <a:p>
          <a:r>
            <a:rPr lang="en-CA" dirty="0" smtClean="0"/>
            <a:t>Outcomes</a:t>
          </a:r>
          <a:endParaRPr lang="en-CA" dirty="0"/>
        </a:p>
      </dgm:t>
    </dgm:pt>
    <dgm:pt modelId="{FBC033CC-FCAC-4BCF-9E3B-C3F37B2FBF22}" type="parTrans" cxnId="{C341B78D-0530-4CCB-A844-C755B3FA159C}">
      <dgm:prSet/>
      <dgm:spPr/>
      <dgm:t>
        <a:bodyPr/>
        <a:lstStyle/>
        <a:p>
          <a:endParaRPr lang="en-CA"/>
        </a:p>
      </dgm:t>
    </dgm:pt>
    <dgm:pt modelId="{12F71756-87CD-41CF-93E5-66514315A980}" type="sibTrans" cxnId="{C341B78D-0530-4CCB-A844-C755B3FA159C}">
      <dgm:prSet/>
      <dgm:spPr/>
      <dgm:t>
        <a:bodyPr/>
        <a:lstStyle/>
        <a:p>
          <a:endParaRPr lang="en-CA"/>
        </a:p>
      </dgm:t>
    </dgm:pt>
    <dgm:pt modelId="{2026B0DA-0F7B-459E-9867-878148933775}">
      <dgm:prSet phldrT="[Text]"/>
      <dgm:spPr/>
      <dgm:t>
        <a:bodyPr/>
        <a:lstStyle/>
        <a:p>
          <a:r>
            <a:rPr lang="en-CA" dirty="0"/>
            <a:t>Resources</a:t>
          </a:r>
        </a:p>
      </dgm:t>
    </dgm:pt>
    <dgm:pt modelId="{9C72EF7D-DB46-4243-9FD5-20B2D482C671}" type="parTrans" cxnId="{743C01EE-DCD5-4F79-9BDF-5A81D5715CA8}">
      <dgm:prSet/>
      <dgm:spPr/>
      <dgm:t>
        <a:bodyPr/>
        <a:lstStyle/>
        <a:p>
          <a:endParaRPr lang="en-CA"/>
        </a:p>
      </dgm:t>
    </dgm:pt>
    <dgm:pt modelId="{74C96AF9-5CDB-487E-B2BB-4F3CEE2CB921}" type="sibTrans" cxnId="{743C01EE-DCD5-4F79-9BDF-5A81D5715CA8}">
      <dgm:prSet/>
      <dgm:spPr/>
      <dgm:t>
        <a:bodyPr/>
        <a:lstStyle/>
        <a:p>
          <a:endParaRPr lang="en-CA"/>
        </a:p>
      </dgm:t>
    </dgm:pt>
    <dgm:pt modelId="{98DC53B1-A34A-4EDF-B44C-1FCE282AAB8C}">
      <dgm:prSet phldrT="[Text]"/>
      <dgm:spPr/>
      <dgm:t>
        <a:bodyPr/>
        <a:lstStyle/>
        <a:p>
          <a:r>
            <a:rPr lang="en-CA" dirty="0"/>
            <a:t>Time</a:t>
          </a:r>
        </a:p>
      </dgm:t>
    </dgm:pt>
    <dgm:pt modelId="{3D46EFD2-1F06-4C36-9C55-0CE71DB60D9F}" type="parTrans" cxnId="{0CD65BAF-D226-4C57-8570-AC05C1EFD35B}">
      <dgm:prSet/>
      <dgm:spPr/>
      <dgm:t>
        <a:bodyPr/>
        <a:lstStyle/>
        <a:p>
          <a:endParaRPr lang="en-CA"/>
        </a:p>
      </dgm:t>
    </dgm:pt>
    <dgm:pt modelId="{B52E1621-C46B-4D12-82D5-7DC204597E3A}" type="sibTrans" cxnId="{0CD65BAF-D226-4C57-8570-AC05C1EFD35B}">
      <dgm:prSet/>
      <dgm:spPr/>
      <dgm:t>
        <a:bodyPr/>
        <a:lstStyle/>
        <a:p>
          <a:endParaRPr lang="en-CA"/>
        </a:p>
      </dgm:t>
    </dgm:pt>
    <dgm:pt modelId="{E832D0EB-BF4E-4B83-A1F6-158C1382492F}" type="pres">
      <dgm:prSet presAssocID="{672FAD78-E2F7-4B81-B260-B843F51CC79E}" presName="Name0" presStyleCnt="0">
        <dgm:presLayoutVars>
          <dgm:dir/>
          <dgm:resizeHandles val="exact"/>
        </dgm:presLayoutVars>
      </dgm:prSet>
      <dgm:spPr/>
      <dgm:t>
        <a:bodyPr/>
        <a:lstStyle/>
        <a:p>
          <a:endParaRPr lang="en-CA"/>
        </a:p>
      </dgm:t>
    </dgm:pt>
    <dgm:pt modelId="{1C8F76A7-2E45-4EFF-9B52-8481D49AF097}" type="pres">
      <dgm:prSet presAssocID="{EE3C41EB-2DAC-4A68-B986-59CE8CEE2A7A}" presName="node" presStyleLbl="node1" presStyleIdx="0" presStyleCnt="3">
        <dgm:presLayoutVars>
          <dgm:bulletEnabled val="1"/>
        </dgm:presLayoutVars>
      </dgm:prSet>
      <dgm:spPr/>
      <dgm:t>
        <a:bodyPr/>
        <a:lstStyle/>
        <a:p>
          <a:endParaRPr lang="en-CA"/>
        </a:p>
      </dgm:t>
    </dgm:pt>
    <dgm:pt modelId="{D10AF240-7451-4374-AB4F-F82A65C70945}" type="pres">
      <dgm:prSet presAssocID="{12F71756-87CD-41CF-93E5-66514315A980}" presName="sibTrans" presStyleLbl="sibTrans2D1" presStyleIdx="0" presStyleCnt="3"/>
      <dgm:spPr/>
      <dgm:t>
        <a:bodyPr/>
        <a:lstStyle/>
        <a:p>
          <a:endParaRPr lang="en-CA"/>
        </a:p>
      </dgm:t>
    </dgm:pt>
    <dgm:pt modelId="{44A9D610-9C6A-41B0-94E7-7B170DBBB753}" type="pres">
      <dgm:prSet presAssocID="{12F71756-87CD-41CF-93E5-66514315A980}" presName="connectorText" presStyleLbl="sibTrans2D1" presStyleIdx="0" presStyleCnt="3"/>
      <dgm:spPr/>
      <dgm:t>
        <a:bodyPr/>
        <a:lstStyle/>
        <a:p>
          <a:endParaRPr lang="en-CA"/>
        </a:p>
      </dgm:t>
    </dgm:pt>
    <dgm:pt modelId="{A927D638-F9E8-44AA-A599-9EDAE21DFA2B}" type="pres">
      <dgm:prSet presAssocID="{2026B0DA-0F7B-459E-9867-878148933775}" presName="node" presStyleLbl="node1" presStyleIdx="1" presStyleCnt="3">
        <dgm:presLayoutVars>
          <dgm:bulletEnabled val="1"/>
        </dgm:presLayoutVars>
      </dgm:prSet>
      <dgm:spPr/>
      <dgm:t>
        <a:bodyPr/>
        <a:lstStyle/>
        <a:p>
          <a:endParaRPr lang="en-CA"/>
        </a:p>
      </dgm:t>
    </dgm:pt>
    <dgm:pt modelId="{01E16FEA-6018-407A-A0D8-AE30EFD4EE28}" type="pres">
      <dgm:prSet presAssocID="{74C96AF9-5CDB-487E-B2BB-4F3CEE2CB921}" presName="sibTrans" presStyleLbl="sibTrans2D1" presStyleIdx="1" presStyleCnt="3"/>
      <dgm:spPr/>
      <dgm:t>
        <a:bodyPr/>
        <a:lstStyle/>
        <a:p>
          <a:endParaRPr lang="en-CA"/>
        </a:p>
      </dgm:t>
    </dgm:pt>
    <dgm:pt modelId="{2161E805-BA8E-4162-87EE-F214CCED55ED}" type="pres">
      <dgm:prSet presAssocID="{74C96AF9-5CDB-487E-B2BB-4F3CEE2CB921}" presName="connectorText" presStyleLbl="sibTrans2D1" presStyleIdx="1" presStyleCnt="3"/>
      <dgm:spPr/>
      <dgm:t>
        <a:bodyPr/>
        <a:lstStyle/>
        <a:p>
          <a:endParaRPr lang="en-CA"/>
        </a:p>
      </dgm:t>
    </dgm:pt>
    <dgm:pt modelId="{8330406E-5312-4F3D-AD89-21273722DE3B}" type="pres">
      <dgm:prSet presAssocID="{98DC53B1-A34A-4EDF-B44C-1FCE282AAB8C}" presName="node" presStyleLbl="node1" presStyleIdx="2" presStyleCnt="3">
        <dgm:presLayoutVars>
          <dgm:bulletEnabled val="1"/>
        </dgm:presLayoutVars>
      </dgm:prSet>
      <dgm:spPr/>
      <dgm:t>
        <a:bodyPr/>
        <a:lstStyle/>
        <a:p>
          <a:endParaRPr lang="en-CA"/>
        </a:p>
      </dgm:t>
    </dgm:pt>
    <dgm:pt modelId="{41FBFFED-6517-43EE-915A-34CD6ECC7844}" type="pres">
      <dgm:prSet presAssocID="{B52E1621-C46B-4D12-82D5-7DC204597E3A}" presName="sibTrans" presStyleLbl="sibTrans2D1" presStyleIdx="2" presStyleCnt="3"/>
      <dgm:spPr/>
      <dgm:t>
        <a:bodyPr/>
        <a:lstStyle/>
        <a:p>
          <a:endParaRPr lang="en-CA"/>
        </a:p>
      </dgm:t>
    </dgm:pt>
    <dgm:pt modelId="{7E10CFB8-3AFB-4A38-892F-469E529E7A7A}" type="pres">
      <dgm:prSet presAssocID="{B52E1621-C46B-4D12-82D5-7DC204597E3A}" presName="connectorText" presStyleLbl="sibTrans2D1" presStyleIdx="2" presStyleCnt="3"/>
      <dgm:spPr/>
      <dgm:t>
        <a:bodyPr/>
        <a:lstStyle/>
        <a:p>
          <a:endParaRPr lang="en-CA"/>
        </a:p>
      </dgm:t>
    </dgm:pt>
  </dgm:ptLst>
  <dgm:cxnLst>
    <dgm:cxn modelId="{CDC64097-4595-470E-857F-76C13A274717}" type="presOf" srcId="{672FAD78-E2F7-4B81-B260-B843F51CC79E}" destId="{E832D0EB-BF4E-4B83-A1F6-158C1382492F}" srcOrd="0" destOrd="0" presId="urn:microsoft.com/office/officeart/2005/8/layout/cycle7"/>
    <dgm:cxn modelId="{743C01EE-DCD5-4F79-9BDF-5A81D5715CA8}" srcId="{672FAD78-E2F7-4B81-B260-B843F51CC79E}" destId="{2026B0DA-0F7B-459E-9867-878148933775}" srcOrd="1" destOrd="0" parTransId="{9C72EF7D-DB46-4243-9FD5-20B2D482C671}" sibTransId="{74C96AF9-5CDB-487E-B2BB-4F3CEE2CB921}"/>
    <dgm:cxn modelId="{AF8F009D-709B-4447-9BD1-021CD63FFBA8}" type="presOf" srcId="{EE3C41EB-2DAC-4A68-B986-59CE8CEE2A7A}" destId="{1C8F76A7-2E45-4EFF-9B52-8481D49AF097}" srcOrd="0" destOrd="0" presId="urn:microsoft.com/office/officeart/2005/8/layout/cycle7"/>
    <dgm:cxn modelId="{0CD65BAF-D226-4C57-8570-AC05C1EFD35B}" srcId="{672FAD78-E2F7-4B81-B260-B843F51CC79E}" destId="{98DC53B1-A34A-4EDF-B44C-1FCE282AAB8C}" srcOrd="2" destOrd="0" parTransId="{3D46EFD2-1F06-4C36-9C55-0CE71DB60D9F}" sibTransId="{B52E1621-C46B-4D12-82D5-7DC204597E3A}"/>
    <dgm:cxn modelId="{C341B78D-0530-4CCB-A844-C755B3FA159C}" srcId="{672FAD78-E2F7-4B81-B260-B843F51CC79E}" destId="{EE3C41EB-2DAC-4A68-B986-59CE8CEE2A7A}" srcOrd="0" destOrd="0" parTransId="{FBC033CC-FCAC-4BCF-9E3B-C3F37B2FBF22}" sibTransId="{12F71756-87CD-41CF-93E5-66514315A980}"/>
    <dgm:cxn modelId="{4A47FCB7-94FE-47DE-B985-6FF47C942AC2}" type="presOf" srcId="{B52E1621-C46B-4D12-82D5-7DC204597E3A}" destId="{41FBFFED-6517-43EE-915A-34CD6ECC7844}" srcOrd="0" destOrd="0" presId="urn:microsoft.com/office/officeart/2005/8/layout/cycle7"/>
    <dgm:cxn modelId="{69D056F4-90B7-41CE-99C9-E9B07AFC6965}" type="presOf" srcId="{12F71756-87CD-41CF-93E5-66514315A980}" destId="{44A9D610-9C6A-41B0-94E7-7B170DBBB753}" srcOrd="1" destOrd="0" presId="urn:microsoft.com/office/officeart/2005/8/layout/cycle7"/>
    <dgm:cxn modelId="{934CD383-63AB-4EE6-ABC9-8BD0033FC223}" type="presOf" srcId="{B52E1621-C46B-4D12-82D5-7DC204597E3A}" destId="{7E10CFB8-3AFB-4A38-892F-469E529E7A7A}" srcOrd="1" destOrd="0" presId="urn:microsoft.com/office/officeart/2005/8/layout/cycle7"/>
    <dgm:cxn modelId="{D720D31B-2A1B-401C-96C4-A5C81D0AA87D}" type="presOf" srcId="{2026B0DA-0F7B-459E-9867-878148933775}" destId="{A927D638-F9E8-44AA-A599-9EDAE21DFA2B}" srcOrd="0" destOrd="0" presId="urn:microsoft.com/office/officeart/2005/8/layout/cycle7"/>
    <dgm:cxn modelId="{C70285B8-E40E-412D-A769-2CBC7D1B67F8}" type="presOf" srcId="{74C96AF9-5CDB-487E-B2BB-4F3CEE2CB921}" destId="{01E16FEA-6018-407A-A0D8-AE30EFD4EE28}" srcOrd="0" destOrd="0" presId="urn:microsoft.com/office/officeart/2005/8/layout/cycle7"/>
    <dgm:cxn modelId="{45AA8BBC-D810-47F6-9BC7-CC4DA5B70731}" type="presOf" srcId="{12F71756-87CD-41CF-93E5-66514315A980}" destId="{D10AF240-7451-4374-AB4F-F82A65C70945}" srcOrd="0" destOrd="0" presId="urn:microsoft.com/office/officeart/2005/8/layout/cycle7"/>
    <dgm:cxn modelId="{FEC0D8A9-2CD2-42A0-926D-3823516A2F9C}" type="presOf" srcId="{98DC53B1-A34A-4EDF-B44C-1FCE282AAB8C}" destId="{8330406E-5312-4F3D-AD89-21273722DE3B}" srcOrd="0" destOrd="0" presId="urn:microsoft.com/office/officeart/2005/8/layout/cycle7"/>
    <dgm:cxn modelId="{944B7E65-4813-400A-A326-5E4CBB39DCAF}" type="presOf" srcId="{74C96AF9-5CDB-487E-B2BB-4F3CEE2CB921}" destId="{2161E805-BA8E-4162-87EE-F214CCED55ED}" srcOrd="1" destOrd="0" presId="urn:microsoft.com/office/officeart/2005/8/layout/cycle7"/>
    <dgm:cxn modelId="{FD3CA619-C317-46E6-A5AD-BDE2C975802A}" type="presParOf" srcId="{E832D0EB-BF4E-4B83-A1F6-158C1382492F}" destId="{1C8F76A7-2E45-4EFF-9B52-8481D49AF097}" srcOrd="0" destOrd="0" presId="urn:microsoft.com/office/officeart/2005/8/layout/cycle7"/>
    <dgm:cxn modelId="{90BDC8D6-4D8E-4504-85EA-B1BCEAD66D37}" type="presParOf" srcId="{E832D0EB-BF4E-4B83-A1F6-158C1382492F}" destId="{D10AF240-7451-4374-AB4F-F82A65C70945}" srcOrd="1" destOrd="0" presId="urn:microsoft.com/office/officeart/2005/8/layout/cycle7"/>
    <dgm:cxn modelId="{AAA53B47-CF87-46A1-ADD2-7A295F058B9D}" type="presParOf" srcId="{D10AF240-7451-4374-AB4F-F82A65C70945}" destId="{44A9D610-9C6A-41B0-94E7-7B170DBBB753}" srcOrd="0" destOrd="0" presId="urn:microsoft.com/office/officeart/2005/8/layout/cycle7"/>
    <dgm:cxn modelId="{9527446A-294C-447B-BC99-D3DDE6A8C543}" type="presParOf" srcId="{E832D0EB-BF4E-4B83-A1F6-158C1382492F}" destId="{A927D638-F9E8-44AA-A599-9EDAE21DFA2B}" srcOrd="2" destOrd="0" presId="urn:microsoft.com/office/officeart/2005/8/layout/cycle7"/>
    <dgm:cxn modelId="{FA9A31CF-81BB-47DE-88AA-4B2137C5A385}" type="presParOf" srcId="{E832D0EB-BF4E-4B83-A1F6-158C1382492F}" destId="{01E16FEA-6018-407A-A0D8-AE30EFD4EE28}" srcOrd="3" destOrd="0" presId="urn:microsoft.com/office/officeart/2005/8/layout/cycle7"/>
    <dgm:cxn modelId="{BAD18305-CB76-4D31-924B-74EBADF3CBA6}" type="presParOf" srcId="{01E16FEA-6018-407A-A0D8-AE30EFD4EE28}" destId="{2161E805-BA8E-4162-87EE-F214CCED55ED}" srcOrd="0" destOrd="0" presId="urn:microsoft.com/office/officeart/2005/8/layout/cycle7"/>
    <dgm:cxn modelId="{458F1F2A-ACA8-479D-B7E0-F534AF9D3505}" type="presParOf" srcId="{E832D0EB-BF4E-4B83-A1F6-158C1382492F}" destId="{8330406E-5312-4F3D-AD89-21273722DE3B}" srcOrd="4" destOrd="0" presId="urn:microsoft.com/office/officeart/2005/8/layout/cycle7"/>
    <dgm:cxn modelId="{44414AE5-2AEC-4418-970E-85AD642EB258}" type="presParOf" srcId="{E832D0EB-BF4E-4B83-A1F6-158C1382492F}" destId="{41FBFFED-6517-43EE-915A-34CD6ECC7844}" srcOrd="5" destOrd="0" presId="urn:microsoft.com/office/officeart/2005/8/layout/cycle7"/>
    <dgm:cxn modelId="{10946941-4B0A-4A63-996A-F6549F054739}" type="presParOf" srcId="{41FBFFED-6517-43EE-915A-34CD6ECC7844}" destId="{7E10CFB8-3AFB-4A38-892F-469E529E7A7A}" srcOrd="0" destOrd="0" presId="urn:microsoft.com/office/officeart/2005/8/layout/cycle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601706-5DDD-4E84-8E5D-296AF051ED8D}" type="doc">
      <dgm:prSet loTypeId="urn:microsoft.com/office/officeart/2005/8/layout/chart3" loCatId="relationship" qsTypeId="urn:microsoft.com/office/officeart/2005/8/quickstyle/simple4" qsCatId="simple" csTypeId="urn:microsoft.com/office/officeart/2005/8/colors/colorful3" csCatId="colorful" phldr="1"/>
      <dgm:spPr/>
    </dgm:pt>
    <dgm:pt modelId="{6395AFC9-19EF-48AE-B0AB-285D8D429109}">
      <dgm:prSet phldrT="[Text]"/>
      <dgm:spPr/>
      <dgm:t>
        <a:bodyPr/>
        <a:lstStyle/>
        <a:p>
          <a:r>
            <a:rPr lang="en-US" dirty="0" smtClean="0"/>
            <a:t>Accepted by Stakeholders (Expectations)</a:t>
          </a:r>
          <a:endParaRPr lang="en-US" dirty="0"/>
        </a:p>
      </dgm:t>
    </dgm:pt>
    <dgm:pt modelId="{3C317445-6147-4F52-A6CE-FC4BC2A1DF00}" type="parTrans" cxnId="{7EC64A66-2681-4697-9757-0DFBEDEDA2F7}">
      <dgm:prSet/>
      <dgm:spPr/>
      <dgm:t>
        <a:bodyPr/>
        <a:lstStyle/>
        <a:p>
          <a:endParaRPr lang="en-US"/>
        </a:p>
      </dgm:t>
    </dgm:pt>
    <dgm:pt modelId="{D5424B20-368A-4E70-8556-6F7088F4BAB5}" type="sibTrans" cxnId="{7EC64A66-2681-4697-9757-0DFBEDEDA2F7}">
      <dgm:prSet/>
      <dgm:spPr/>
      <dgm:t>
        <a:bodyPr/>
        <a:lstStyle/>
        <a:p>
          <a:endParaRPr lang="en-US"/>
        </a:p>
      </dgm:t>
    </dgm:pt>
    <dgm:pt modelId="{4086BE8C-C721-434A-A0C6-AF32F92C25A3}">
      <dgm:prSet phldrT="[Text]"/>
      <dgm:spPr/>
      <dgm:t>
        <a:bodyPr/>
        <a:lstStyle/>
        <a:p>
          <a:r>
            <a:rPr lang="en-US" dirty="0" smtClean="0"/>
            <a:t>Within Resources</a:t>
          </a:r>
          <a:endParaRPr lang="en-US" dirty="0"/>
        </a:p>
      </dgm:t>
    </dgm:pt>
    <dgm:pt modelId="{5E3F3A71-A77F-4EF6-8FA0-B93CDD78EAC3}" type="parTrans" cxnId="{3A1E08ED-D8D8-4A89-9806-EA108B24181E}">
      <dgm:prSet/>
      <dgm:spPr/>
      <dgm:t>
        <a:bodyPr/>
        <a:lstStyle/>
        <a:p>
          <a:endParaRPr lang="en-US"/>
        </a:p>
      </dgm:t>
    </dgm:pt>
    <dgm:pt modelId="{418610CF-75F1-4FBB-A8AA-2D084572921D}" type="sibTrans" cxnId="{3A1E08ED-D8D8-4A89-9806-EA108B24181E}">
      <dgm:prSet/>
      <dgm:spPr/>
      <dgm:t>
        <a:bodyPr/>
        <a:lstStyle/>
        <a:p>
          <a:endParaRPr lang="en-US"/>
        </a:p>
      </dgm:t>
    </dgm:pt>
    <dgm:pt modelId="{32B543F3-A521-40EF-8D13-56C4ED7F2790}">
      <dgm:prSet phldrT="[Text]"/>
      <dgm:spPr/>
      <dgm:t>
        <a:bodyPr/>
        <a:lstStyle/>
        <a:p>
          <a:r>
            <a:rPr lang="en-US" dirty="0" smtClean="0"/>
            <a:t>On Time</a:t>
          </a:r>
          <a:endParaRPr lang="en-US" dirty="0"/>
        </a:p>
      </dgm:t>
    </dgm:pt>
    <dgm:pt modelId="{CDC9CDDE-5E5B-4F33-B9A5-0E6EEF768D97}" type="parTrans" cxnId="{4A6D8B5B-C4E2-4448-A1B9-65C1B1F6EBD5}">
      <dgm:prSet/>
      <dgm:spPr/>
      <dgm:t>
        <a:bodyPr/>
        <a:lstStyle/>
        <a:p>
          <a:endParaRPr lang="en-US"/>
        </a:p>
      </dgm:t>
    </dgm:pt>
    <dgm:pt modelId="{A88F1721-6742-45E7-9790-0789146CC98F}" type="sibTrans" cxnId="{4A6D8B5B-C4E2-4448-A1B9-65C1B1F6EBD5}">
      <dgm:prSet/>
      <dgm:spPr/>
      <dgm:t>
        <a:bodyPr/>
        <a:lstStyle/>
        <a:p>
          <a:endParaRPr lang="en-US"/>
        </a:p>
      </dgm:t>
    </dgm:pt>
    <dgm:pt modelId="{248D2A5D-3D30-4561-94EE-E0FBD0947E02}">
      <dgm:prSet phldrT="[Text]"/>
      <dgm:spPr/>
      <dgm:t>
        <a:bodyPr/>
        <a:lstStyle/>
        <a:p>
          <a:r>
            <a:rPr lang="en-US" smtClean="0"/>
            <a:t>Outcomes Achieved</a:t>
          </a:r>
          <a:endParaRPr lang="en-US" dirty="0"/>
        </a:p>
      </dgm:t>
    </dgm:pt>
    <dgm:pt modelId="{866454CE-1964-4655-BABD-FBC20D12D553}" type="parTrans" cxnId="{6AA425A4-BD15-443C-86CC-00975D7CC5E6}">
      <dgm:prSet/>
      <dgm:spPr/>
      <dgm:t>
        <a:bodyPr/>
        <a:lstStyle/>
        <a:p>
          <a:endParaRPr lang="en-US"/>
        </a:p>
      </dgm:t>
    </dgm:pt>
    <dgm:pt modelId="{0EF792F0-5187-49A6-8862-96D3F95736EE}" type="sibTrans" cxnId="{6AA425A4-BD15-443C-86CC-00975D7CC5E6}">
      <dgm:prSet/>
      <dgm:spPr/>
      <dgm:t>
        <a:bodyPr/>
        <a:lstStyle/>
        <a:p>
          <a:endParaRPr lang="en-US"/>
        </a:p>
      </dgm:t>
    </dgm:pt>
    <dgm:pt modelId="{76114D24-F6D0-47FC-8F89-98B78E8A0A4A}" type="pres">
      <dgm:prSet presAssocID="{9A601706-5DDD-4E84-8E5D-296AF051ED8D}" presName="compositeShape" presStyleCnt="0">
        <dgm:presLayoutVars>
          <dgm:chMax val="7"/>
          <dgm:dir/>
          <dgm:resizeHandles val="exact"/>
        </dgm:presLayoutVars>
      </dgm:prSet>
      <dgm:spPr/>
    </dgm:pt>
    <dgm:pt modelId="{B06AF703-9F5F-4120-9FCC-B4EC938B353A}" type="pres">
      <dgm:prSet presAssocID="{9A601706-5DDD-4E84-8E5D-296AF051ED8D}" presName="wedge1" presStyleLbl="node1" presStyleIdx="0" presStyleCnt="4"/>
      <dgm:spPr/>
      <dgm:t>
        <a:bodyPr/>
        <a:lstStyle/>
        <a:p>
          <a:endParaRPr lang="en-US"/>
        </a:p>
      </dgm:t>
    </dgm:pt>
    <dgm:pt modelId="{DC2279E8-B55E-41F5-A1A7-D35E188E13A5}" type="pres">
      <dgm:prSet presAssocID="{9A601706-5DDD-4E84-8E5D-296AF051ED8D}" presName="wedge1Tx" presStyleLbl="node1" presStyleIdx="0" presStyleCnt="4">
        <dgm:presLayoutVars>
          <dgm:chMax val="0"/>
          <dgm:chPref val="0"/>
          <dgm:bulletEnabled val="1"/>
        </dgm:presLayoutVars>
      </dgm:prSet>
      <dgm:spPr/>
      <dgm:t>
        <a:bodyPr/>
        <a:lstStyle/>
        <a:p>
          <a:endParaRPr lang="en-US"/>
        </a:p>
      </dgm:t>
    </dgm:pt>
    <dgm:pt modelId="{E9399EDA-6B27-49B1-8051-61747426049D}" type="pres">
      <dgm:prSet presAssocID="{9A601706-5DDD-4E84-8E5D-296AF051ED8D}" presName="wedge2" presStyleLbl="node1" presStyleIdx="1" presStyleCnt="4"/>
      <dgm:spPr/>
      <dgm:t>
        <a:bodyPr/>
        <a:lstStyle/>
        <a:p>
          <a:endParaRPr lang="en-US"/>
        </a:p>
      </dgm:t>
    </dgm:pt>
    <dgm:pt modelId="{43783547-AB93-4E84-BA9A-B80F2665CF8C}" type="pres">
      <dgm:prSet presAssocID="{9A601706-5DDD-4E84-8E5D-296AF051ED8D}" presName="wedge2Tx" presStyleLbl="node1" presStyleIdx="1" presStyleCnt="4">
        <dgm:presLayoutVars>
          <dgm:chMax val="0"/>
          <dgm:chPref val="0"/>
          <dgm:bulletEnabled val="1"/>
        </dgm:presLayoutVars>
      </dgm:prSet>
      <dgm:spPr/>
      <dgm:t>
        <a:bodyPr/>
        <a:lstStyle/>
        <a:p>
          <a:endParaRPr lang="en-US"/>
        </a:p>
      </dgm:t>
    </dgm:pt>
    <dgm:pt modelId="{839965D1-A596-4C92-AB28-9C73C927EF0D}" type="pres">
      <dgm:prSet presAssocID="{9A601706-5DDD-4E84-8E5D-296AF051ED8D}" presName="wedge3" presStyleLbl="node1" presStyleIdx="2" presStyleCnt="4"/>
      <dgm:spPr/>
      <dgm:t>
        <a:bodyPr/>
        <a:lstStyle/>
        <a:p>
          <a:endParaRPr lang="en-US"/>
        </a:p>
      </dgm:t>
    </dgm:pt>
    <dgm:pt modelId="{852FE14E-797F-4B6F-B90C-4EDED296E07C}" type="pres">
      <dgm:prSet presAssocID="{9A601706-5DDD-4E84-8E5D-296AF051ED8D}" presName="wedge3Tx" presStyleLbl="node1" presStyleIdx="2" presStyleCnt="4">
        <dgm:presLayoutVars>
          <dgm:chMax val="0"/>
          <dgm:chPref val="0"/>
          <dgm:bulletEnabled val="1"/>
        </dgm:presLayoutVars>
      </dgm:prSet>
      <dgm:spPr/>
      <dgm:t>
        <a:bodyPr/>
        <a:lstStyle/>
        <a:p>
          <a:endParaRPr lang="en-US"/>
        </a:p>
      </dgm:t>
    </dgm:pt>
    <dgm:pt modelId="{8159446F-AF45-4B52-8DAF-E53EC72F4DA7}" type="pres">
      <dgm:prSet presAssocID="{9A601706-5DDD-4E84-8E5D-296AF051ED8D}" presName="wedge4" presStyleLbl="node1" presStyleIdx="3" presStyleCnt="4"/>
      <dgm:spPr/>
      <dgm:t>
        <a:bodyPr/>
        <a:lstStyle/>
        <a:p>
          <a:endParaRPr lang="en-US"/>
        </a:p>
      </dgm:t>
    </dgm:pt>
    <dgm:pt modelId="{8A088910-3F6B-46FA-A7FA-617B43E4E776}" type="pres">
      <dgm:prSet presAssocID="{9A601706-5DDD-4E84-8E5D-296AF051ED8D}" presName="wedge4Tx" presStyleLbl="node1" presStyleIdx="3" presStyleCnt="4">
        <dgm:presLayoutVars>
          <dgm:chMax val="0"/>
          <dgm:chPref val="0"/>
          <dgm:bulletEnabled val="1"/>
        </dgm:presLayoutVars>
      </dgm:prSet>
      <dgm:spPr/>
      <dgm:t>
        <a:bodyPr/>
        <a:lstStyle/>
        <a:p>
          <a:endParaRPr lang="en-US"/>
        </a:p>
      </dgm:t>
    </dgm:pt>
  </dgm:ptLst>
  <dgm:cxnLst>
    <dgm:cxn modelId="{3A1E08ED-D8D8-4A89-9806-EA108B24181E}" srcId="{9A601706-5DDD-4E84-8E5D-296AF051ED8D}" destId="{4086BE8C-C721-434A-A0C6-AF32F92C25A3}" srcOrd="1" destOrd="0" parTransId="{5E3F3A71-A77F-4EF6-8FA0-B93CDD78EAC3}" sibTransId="{418610CF-75F1-4FBB-A8AA-2D084572921D}"/>
    <dgm:cxn modelId="{E026852E-53B2-4741-A601-C7CDF9F7DCEB}" type="presOf" srcId="{248D2A5D-3D30-4561-94EE-E0FBD0947E02}" destId="{8A088910-3F6B-46FA-A7FA-617B43E4E776}" srcOrd="1" destOrd="0" presId="urn:microsoft.com/office/officeart/2005/8/layout/chart3"/>
    <dgm:cxn modelId="{AC8111DF-271D-417D-8BC1-4708E3E6F5AC}" type="presOf" srcId="{9A601706-5DDD-4E84-8E5D-296AF051ED8D}" destId="{76114D24-F6D0-47FC-8F89-98B78E8A0A4A}" srcOrd="0" destOrd="0" presId="urn:microsoft.com/office/officeart/2005/8/layout/chart3"/>
    <dgm:cxn modelId="{7F5191F5-6806-44B8-94EC-FCCA4F4B314A}" type="presOf" srcId="{4086BE8C-C721-434A-A0C6-AF32F92C25A3}" destId="{E9399EDA-6B27-49B1-8051-61747426049D}" srcOrd="0" destOrd="0" presId="urn:microsoft.com/office/officeart/2005/8/layout/chart3"/>
    <dgm:cxn modelId="{F950F962-5083-4B65-AF13-954FCB5C9375}" type="presOf" srcId="{4086BE8C-C721-434A-A0C6-AF32F92C25A3}" destId="{43783547-AB93-4E84-BA9A-B80F2665CF8C}" srcOrd="1" destOrd="0" presId="urn:microsoft.com/office/officeart/2005/8/layout/chart3"/>
    <dgm:cxn modelId="{851D47C7-2316-41B3-B8EC-54CB1C4B1603}" type="presOf" srcId="{6395AFC9-19EF-48AE-B0AB-285D8D429109}" destId="{DC2279E8-B55E-41F5-A1A7-D35E188E13A5}" srcOrd="1" destOrd="0" presId="urn:microsoft.com/office/officeart/2005/8/layout/chart3"/>
    <dgm:cxn modelId="{7EC64A66-2681-4697-9757-0DFBEDEDA2F7}" srcId="{9A601706-5DDD-4E84-8E5D-296AF051ED8D}" destId="{6395AFC9-19EF-48AE-B0AB-285D8D429109}" srcOrd="0" destOrd="0" parTransId="{3C317445-6147-4F52-A6CE-FC4BC2A1DF00}" sibTransId="{D5424B20-368A-4E70-8556-6F7088F4BAB5}"/>
    <dgm:cxn modelId="{5E5B2133-A553-4835-82CE-052A2D710866}" type="presOf" srcId="{32B543F3-A521-40EF-8D13-56C4ED7F2790}" destId="{852FE14E-797F-4B6F-B90C-4EDED296E07C}" srcOrd="1" destOrd="0" presId="urn:microsoft.com/office/officeart/2005/8/layout/chart3"/>
    <dgm:cxn modelId="{6AA425A4-BD15-443C-86CC-00975D7CC5E6}" srcId="{9A601706-5DDD-4E84-8E5D-296AF051ED8D}" destId="{248D2A5D-3D30-4561-94EE-E0FBD0947E02}" srcOrd="3" destOrd="0" parTransId="{866454CE-1964-4655-BABD-FBC20D12D553}" sibTransId="{0EF792F0-5187-49A6-8862-96D3F95736EE}"/>
    <dgm:cxn modelId="{4A6D8B5B-C4E2-4448-A1B9-65C1B1F6EBD5}" srcId="{9A601706-5DDD-4E84-8E5D-296AF051ED8D}" destId="{32B543F3-A521-40EF-8D13-56C4ED7F2790}" srcOrd="2" destOrd="0" parTransId="{CDC9CDDE-5E5B-4F33-B9A5-0E6EEF768D97}" sibTransId="{A88F1721-6742-45E7-9790-0789146CC98F}"/>
    <dgm:cxn modelId="{142CDA3C-D9DD-4271-B303-54463DFCDE47}" type="presOf" srcId="{248D2A5D-3D30-4561-94EE-E0FBD0947E02}" destId="{8159446F-AF45-4B52-8DAF-E53EC72F4DA7}" srcOrd="0" destOrd="0" presId="urn:microsoft.com/office/officeart/2005/8/layout/chart3"/>
    <dgm:cxn modelId="{AA63222F-2B08-4322-8B64-F6BA818FCBFE}" type="presOf" srcId="{32B543F3-A521-40EF-8D13-56C4ED7F2790}" destId="{839965D1-A596-4C92-AB28-9C73C927EF0D}" srcOrd="0" destOrd="0" presId="urn:microsoft.com/office/officeart/2005/8/layout/chart3"/>
    <dgm:cxn modelId="{8174DCEE-EA70-4E24-8C40-2B37871A9367}" type="presOf" srcId="{6395AFC9-19EF-48AE-B0AB-285D8D429109}" destId="{B06AF703-9F5F-4120-9FCC-B4EC938B353A}" srcOrd="0" destOrd="0" presId="urn:microsoft.com/office/officeart/2005/8/layout/chart3"/>
    <dgm:cxn modelId="{3C0D7868-D3D8-4425-9E37-1DB9267E0F34}" type="presParOf" srcId="{76114D24-F6D0-47FC-8F89-98B78E8A0A4A}" destId="{B06AF703-9F5F-4120-9FCC-B4EC938B353A}" srcOrd="0" destOrd="0" presId="urn:microsoft.com/office/officeart/2005/8/layout/chart3"/>
    <dgm:cxn modelId="{5DA03D34-FB9C-494F-94AD-B35AB601BD88}" type="presParOf" srcId="{76114D24-F6D0-47FC-8F89-98B78E8A0A4A}" destId="{DC2279E8-B55E-41F5-A1A7-D35E188E13A5}" srcOrd="1" destOrd="0" presId="urn:microsoft.com/office/officeart/2005/8/layout/chart3"/>
    <dgm:cxn modelId="{02B76A73-CB06-440D-968B-298F17772605}" type="presParOf" srcId="{76114D24-F6D0-47FC-8F89-98B78E8A0A4A}" destId="{E9399EDA-6B27-49B1-8051-61747426049D}" srcOrd="2" destOrd="0" presId="urn:microsoft.com/office/officeart/2005/8/layout/chart3"/>
    <dgm:cxn modelId="{5E6B5C7C-4D1D-44D8-8BEE-BF04EF02435D}" type="presParOf" srcId="{76114D24-F6D0-47FC-8F89-98B78E8A0A4A}" destId="{43783547-AB93-4E84-BA9A-B80F2665CF8C}" srcOrd="3" destOrd="0" presId="urn:microsoft.com/office/officeart/2005/8/layout/chart3"/>
    <dgm:cxn modelId="{95BE63DD-B300-4DB7-85A3-A55AA49D910E}" type="presParOf" srcId="{76114D24-F6D0-47FC-8F89-98B78E8A0A4A}" destId="{839965D1-A596-4C92-AB28-9C73C927EF0D}" srcOrd="4" destOrd="0" presId="urn:microsoft.com/office/officeart/2005/8/layout/chart3"/>
    <dgm:cxn modelId="{A2ED55F5-8940-4810-9AE2-B5B4E13FAE29}" type="presParOf" srcId="{76114D24-F6D0-47FC-8F89-98B78E8A0A4A}" destId="{852FE14E-797F-4B6F-B90C-4EDED296E07C}" srcOrd="5" destOrd="0" presId="urn:microsoft.com/office/officeart/2005/8/layout/chart3"/>
    <dgm:cxn modelId="{0CE44880-4078-4DA2-B536-959CBC2254DA}" type="presParOf" srcId="{76114D24-F6D0-47FC-8F89-98B78E8A0A4A}" destId="{8159446F-AF45-4B52-8DAF-E53EC72F4DA7}" srcOrd="6" destOrd="0" presId="urn:microsoft.com/office/officeart/2005/8/layout/chart3"/>
    <dgm:cxn modelId="{79F59213-135E-4167-BADA-28F1E17752D2}" type="presParOf" srcId="{76114D24-F6D0-47FC-8F89-98B78E8A0A4A}" destId="{8A088910-3F6B-46FA-A7FA-617B43E4E776}" srcOrd="7" destOrd="0" presId="urn:microsoft.com/office/officeart/2005/8/layout/char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06156A-60D6-4D21-9229-E84039185C01}" type="doc">
      <dgm:prSet loTypeId="urn:microsoft.com/office/officeart/2005/8/layout/process1" loCatId="process" qsTypeId="urn:microsoft.com/office/officeart/2005/8/quickstyle/simple1" qsCatId="simple" csTypeId="urn:microsoft.com/office/officeart/2005/8/colors/colorful3" csCatId="colorful" phldr="1"/>
      <dgm:spPr/>
    </dgm:pt>
    <dgm:pt modelId="{33A1DA80-B1C7-4AC5-A152-248DBA465059}">
      <dgm:prSet phldrT="[Text]" custT="1"/>
      <dgm:spPr/>
      <dgm:t>
        <a:bodyPr/>
        <a:lstStyle/>
        <a:p>
          <a:r>
            <a:rPr lang="en-CA" sz="1500" dirty="0" smtClean="0"/>
            <a:t>Initiation</a:t>
          </a:r>
          <a:endParaRPr lang="en-CA" sz="1500" dirty="0"/>
        </a:p>
      </dgm:t>
    </dgm:pt>
    <dgm:pt modelId="{3BC17EE7-3E5E-47A1-943A-F73CAA35FC44}" type="parTrans" cxnId="{6DE23536-9A9F-4A54-9496-4549097E6E07}">
      <dgm:prSet/>
      <dgm:spPr/>
      <dgm:t>
        <a:bodyPr/>
        <a:lstStyle/>
        <a:p>
          <a:endParaRPr lang="en-CA" sz="1500"/>
        </a:p>
      </dgm:t>
    </dgm:pt>
    <dgm:pt modelId="{A6993D40-E288-4420-B0CC-956F048C9E97}" type="sibTrans" cxnId="{6DE23536-9A9F-4A54-9496-4549097E6E07}">
      <dgm:prSet custT="1"/>
      <dgm:spPr/>
      <dgm:t>
        <a:bodyPr/>
        <a:lstStyle/>
        <a:p>
          <a:endParaRPr lang="en-CA" sz="1500" dirty="0"/>
        </a:p>
      </dgm:t>
    </dgm:pt>
    <dgm:pt modelId="{536F85FF-909C-4DA4-8DF7-027341624D92}">
      <dgm:prSet phldrT="[Text]" custT="1"/>
      <dgm:spPr/>
      <dgm:t>
        <a:bodyPr/>
        <a:lstStyle/>
        <a:p>
          <a:r>
            <a:rPr lang="en-CA" sz="1500" dirty="0" smtClean="0"/>
            <a:t>Definition</a:t>
          </a:r>
          <a:endParaRPr lang="en-CA" sz="1500" dirty="0"/>
        </a:p>
      </dgm:t>
    </dgm:pt>
    <dgm:pt modelId="{C7DA62DB-4ADA-4148-A9E3-D386B921C74F}" type="parTrans" cxnId="{1D72D3AB-39A2-4992-A4A2-DF6E1CAC202D}">
      <dgm:prSet/>
      <dgm:spPr/>
      <dgm:t>
        <a:bodyPr/>
        <a:lstStyle/>
        <a:p>
          <a:endParaRPr lang="en-CA" sz="1500"/>
        </a:p>
      </dgm:t>
    </dgm:pt>
    <dgm:pt modelId="{FEA7B247-EB36-4F6E-B58F-47A2422EC1F5}" type="sibTrans" cxnId="{1D72D3AB-39A2-4992-A4A2-DF6E1CAC202D}">
      <dgm:prSet custT="1"/>
      <dgm:spPr/>
      <dgm:t>
        <a:bodyPr/>
        <a:lstStyle/>
        <a:p>
          <a:endParaRPr lang="en-CA" sz="1500" dirty="0"/>
        </a:p>
      </dgm:t>
    </dgm:pt>
    <dgm:pt modelId="{DB550A89-509E-470C-845F-A865473B9FD0}">
      <dgm:prSet phldrT="[Text]" custT="1"/>
      <dgm:spPr/>
      <dgm:t>
        <a:bodyPr/>
        <a:lstStyle/>
        <a:p>
          <a:r>
            <a:rPr lang="en-CA" sz="1500" b="0" dirty="0" smtClean="0">
              <a:solidFill>
                <a:schemeClr val="bg1"/>
              </a:solidFill>
            </a:rPr>
            <a:t>Planning</a:t>
          </a:r>
        </a:p>
      </dgm:t>
    </dgm:pt>
    <dgm:pt modelId="{67B4872E-A370-441A-8333-1BE4A40CB76B}" type="parTrans" cxnId="{2AA9CD35-7F24-4EDA-A6A7-7125EC1BB5D8}">
      <dgm:prSet/>
      <dgm:spPr/>
      <dgm:t>
        <a:bodyPr/>
        <a:lstStyle/>
        <a:p>
          <a:endParaRPr lang="en-CA" sz="1500"/>
        </a:p>
      </dgm:t>
    </dgm:pt>
    <dgm:pt modelId="{AD979551-199D-4F9A-A260-9E5C887E8B3E}" type="sibTrans" cxnId="{2AA9CD35-7F24-4EDA-A6A7-7125EC1BB5D8}">
      <dgm:prSet custT="1"/>
      <dgm:spPr/>
      <dgm:t>
        <a:bodyPr/>
        <a:lstStyle/>
        <a:p>
          <a:endParaRPr lang="en-CA" sz="1500" dirty="0"/>
        </a:p>
      </dgm:t>
    </dgm:pt>
    <dgm:pt modelId="{A38B3422-37C7-4332-B76C-CC2A56B8BAA4}">
      <dgm:prSet phldrT="[Text]" custT="1"/>
      <dgm:spPr/>
      <dgm:t>
        <a:bodyPr/>
        <a:lstStyle/>
        <a:p>
          <a:r>
            <a:rPr lang="en-CA" sz="1500" dirty="0" smtClean="0"/>
            <a:t>Execution</a:t>
          </a:r>
          <a:endParaRPr lang="en-CA" sz="1500" dirty="0"/>
        </a:p>
      </dgm:t>
    </dgm:pt>
    <dgm:pt modelId="{2D8D1DAD-2E70-40A8-9B0E-A9B039732887}" type="parTrans" cxnId="{47369EEA-F09B-43DD-BB53-CAAD61EF03B2}">
      <dgm:prSet/>
      <dgm:spPr/>
      <dgm:t>
        <a:bodyPr/>
        <a:lstStyle/>
        <a:p>
          <a:endParaRPr lang="en-CA" sz="1500"/>
        </a:p>
      </dgm:t>
    </dgm:pt>
    <dgm:pt modelId="{58D3DE6E-B6F5-414A-A0D7-E00B63074A6B}" type="sibTrans" cxnId="{47369EEA-F09B-43DD-BB53-CAAD61EF03B2}">
      <dgm:prSet custT="1"/>
      <dgm:spPr/>
      <dgm:t>
        <a:bodyPr/>
        <a:lstStyle/>
        <a:p>
          <a:endParaRPr lang="en-CA" sz="1500" dirty="0"/>
        </a:p>
      </dgm:t>
    </dgm:pt>
    <dgm:pt modelId="{B364CDCB-CDA9-4AD1-831F-4542AC0B6B53}">
      <dgm:prSet phldrT="[Text]" custT="1"/>
      <dgm:spPr/>
      <dgm:t>
        <a:bodyPr/>
        <a:lstStyle/>
        <a:p>
          <a:r>
            <a:rPr lang="en-CA" sz="1500" dirty="0" smtClean="0"/>
            <a:t>Close-out</a:t>
          </a:r>
          <a:endParaRPr lang="en-CA" sz="1500" dirty="0"/>
        </a:p>
      </dgm:t>
    </dgm:pt>
    <dgm:pt modelId="{A50BB534-54C6-4937-BD2C-54E0BFF39D8B}" type="parTrans" cxnId="{AA26185F-DEC5-4AED-B436-9E8467B52812}">
      <dgm:prSet/>
      <dgm:spPr/>
      <dgm:t>
        <a:bodyPr/>
        <a:lstStyle/>
        <a:p>
          <a:endParaRPr lang="en-CA" sz="1500"/>
        </a:p>
      </dgm:t>
    </dgm:pt>
    <dgm:pt modelId="{F2BFD234-60CF-4C8B-91E8-6A13325EA7EE}" type="sibTrans" cxnId="{AA26185F-DEC5-4AED-B436-9E8467B52812}">
      <dgm:prSet/>
      <dgm:spPr/>
      <dgm:t>
        <a:bodyPr/>
        <a:lstStyle/>
        <a:p>
          <a:endParaRPr lang="en-CA" sz="1500"/>
        </a:p>
      </dgm:t>
    </dgm:pt>
    <dgm:pt modelId="{8C6319A0-BFE3-44D6-A2EE-9C1B03074967}" type="pres">
      <dgm:prSet presAssocID="{EF06156A-60D6-4D21-9229-E84039185C01}" presName="Name0" presStyleCnt="0">
        <dgm:presLayoutVars>
          <dgm:dir/>
          <dgm:resizeHandles val="exact"/>
        </dgm:presLayoutVars>
      </dgm:prSet>
      <dgm:spPr/>
    </dgm:pt>
    <dgm:pt modelId="{741AE409-0828-43D2-902F-76D6F4A60AF8}" type="pres">
      <dgm:prSet presAssocID="{33A1DA80-B1C7-4AC5-A152-248DBA465059}" presName="node" presStyleLbl="node1" presStyleIdx="0" presStyleCnt="5">
        <dgm:presLayoutVars>
          <dgm:bulletEnabled val="1"/>
        </dgm:presLayoutVars>
      </dgm:prSet>
      <dgm:spPr/>
      <dgm:t>
        <a:bodyPr/>
        <a:lstStyle/>
        <a:p>
          <a:endParaRPr lang="en-CA"/>
        </a:p>
      </dgm:t>
    </dgm:pt>
    <dgm:pt modelId="{2C6CB7C5-360F-4FC5-9D64-DF04F417F916}" type="pres">
      <dgm:prSet presAssocID="{A6993D40-E288-4420-B0CC-956F048C9E97}" presName="sibTrans" presStyleLbl="sibTrans2D1" presStyleIdx="0" presStyleCnt="4"/>
      <dgm:spPr/>
      <dgm:t>
        <a:bodyPr/>
        <a:lstStyle/>
        <a:p>
          <a:endParaRPr lang="en-CA"/>
        </a:p>
      </dgm:t>
    </dgm:pt>
    <dgm:pt modelId="{4F95A8B7-F140-4A4D-A029-280E1B8AEB98}" type="pres">
      <dgm:prSet presAssocID="{A6993D40-E288-4420-B0CC-956F048C9E97}" presName="connectorText" presStyleLbl="sibTrans2D1" presStyleIdx="0" presStyleCnt="4"/>
      <dgm:spPr/>
      <dgm:t>
        <a:bodyPr/>
        <a:lstStyle/>
        <a:p>
          <a:endParaRPr lang="en-CA"/>
        </a:p>
      </dgm:t>
    </dgm:pt>
    <dgm:pt modelId="{66F4E4D4-C5FB-4510-AEFD-DDDF55A491D4}" type="pres">
      <dgm:prSet presAssocID="{536F85FF-909C-4DA4-8DF7-027341624D92}" presName="node" presStyleLbl="node1" presStyleIdx="1" presStyleCnt="5">
        <dgm:presLayoutVars>
          <dgm:bulletEnabled val="1"/>
        </dgm:presLayoutVars>
      </dgm:prSet>
      <dgm:spPr/>
      <dgm:t>
        <a:bodyPr/>
        <a:lstStyle/>
        <a:p>
          <a:endParaRPr lang="en-CA"/>
        </a:p>
      </dgm:t>
    </dgm:pt>
    <dgm:pt modelId="{427A4361-21DB-4804-90D8-A9D30817FDED}" type="pres">
      <dgm:prSet presAssocID="{FEA7B247-EB36-4F6E-B58F-47A2422EC1F5}" presName="sibTrans" presStyleLbl="sibTrans2D1" presStyleIdx="1" presStyleCnt="4"/>
      <dgm:spPr/>
      <dgm:t>
        <a:bodyPr/>
        <a:lstStyle/>
        <a:p>
          <a:endParaRPr lang="en-CA"/>
        </a:p>
      </dgm:t>
    </dgm:pt>
    <dgm:pt modelId="{721CC26A-6619-4059-B9D1-FFA7A352DE06}" type="pres">
      <dgm:prSet presAssocID="{FEA7B247-EB36-4F6E-B58F-47A2422EC1F5}" presName="connectorText" presStyleLbl="sibTrans2D1" presStyleIdx="1" presStyleCnt="4"/>
      <dgm:spPr/>
      <dgm:t>
        <a:bodyPr/>
        <a:lstStyle/>
        <a:p>
          <a:endParaRPr lang="en-CA"/>
        </a:p>
      </dgm:t>
    </dgm:pt>
    <dgm:pt modelId="{44360336-64DE-47CE-B488-C7D58AF3B370}" type="pres">
      <dgm:prSet presAssocID="{DB550A89-509E-470C-845F-A865473B9FD0}" presName="node" presStyleLbl="node1" presStyleIdx="2" presStyleCnt="5">
        <dgm:presLayoutVars>
          <dgm:bulletEnabled val="1"/>
        </dgm:presLayoutVars>
      </dgm:prSet>
      <dgm:spPr/>
      <dgm:t>
        <a:bodyPr/>
        <a:lstStyle/>
        <a:p>
          <a:endParaRPr lang="en-CA"/>
        </a:p>
      </dgm:t>
    </dgm:pt>
    <dgm:pt modelId="{1A43D7BC-B1B9-434A-B5F2-BF8087FE53D9}" type="pres">
      <dgm:prSet presAssocID="{AD979551-199D-4F9A-A260-9E5C887E8B3E}" presName="sibTrans" presStyleLbl="sibTrans2D1" presStyleIdx="2" presStyleCnt="4"/>
      <dgm:spPr/>
      <dgm:t>
        <a:bodyPr/>
        <a:lstStyle/>
        <a:p>
          <a:endParaRPr lang="en-CA"/>
        </a:p>
      </dgm:t>
    </dgm:pt>
    <dgm:pt modelId="{240B64B6-EFC1-40F9-85D0-AD31DD02DC56}" type="pres">
      <dgm:prSet presAssocID="{AD979551-199D-4F9A-A260-9E5C887E8B3E}" presName="connectorText" presStyleLbl="sibTrans2D1" presStyleIdx="2" presStyleCnt="4"/>
      <dgm:spPr/>
      <dgm:t>
        <a:bodyPr/>
        <a:lstStyle/>
        <a:p>
          <a:endParaRPr lang="en-CA"/>
        </a:p>
      </dgm:t>
    </dgm:pt>
    <dgm:pt modelId="{C95BA6AF-B82D-4F64-B97B-821E8E0B4D36}" type="pres">
      <dgm:prSet presAssocID="{A38B3422-37C7-4332-B76C-CC2A56B8BAA4}" presName="node" presStyleLbl="node1" presStyleIdx="3" presStyleCnt="5">
        <dgm:presLayoutVars>
          <dgm:bulletEnabled val="1"/>
        </dgm:presLayoutVars>
      </dgm:prSet>
      <dgm:spPr/>
      <dgm:t>
        <a:bodyPr/>
        <a:lstStyle/>
        <a:p>
          <a:endParaRPr lang="en-CA"/>
        </a:p>
      </dgm:t>
    </dgm:pt>
    <dgm:pt modelId="{FC60DD2E-D73E-41AF-B7A8-B1AF62BC722F}" type="pres">
      <dgm:prSet presAssocID="{58D3DE6E-B6F5-414A-A0D7-E00B63074A6B}" presName="sibTrans" presStyleLbl="sibTrans2D1" presStyleIdx="3" presStyleCnt="4"/>
      <dgm:spPr/>
      <dgm:t>
        <a:bodyPr/>
        <a:lstStyle/>
        <a:p>
          <a:endParaRPr lang="en-CA"/>
        </a:p>
      </dgm:t>
    </dgm:pt>
    <dgm:pt modelId="{0C0E702E-21EF-4599-8D82-C8BAC3D05055}" type="pres">
      <dgm:prSet presAssocID="{58D3DE6E-B6F5-414A-A0D7-E00B63074A6B}" presName="connectorText" presStyleLbl="sibTrans2D1" presStyleIdx="3" presStyleCnt="4"/>
      <dgm:spPr/>
      <dgm:t>
        <a:bodyPr/>
        <a:lstStyle/>
        <a:p>
          <a:endParaRPr lang="en-CA"/>
        </a:p>
      </dgm:t>
    </dgm:pt>
    <dgm:pt modelId="{C026BEFE-00AB-43C0-B810-B32787408BE3}" type="pres">
      <dgm:prSet presAssocID="{B364CDCB-CDA9-4AD1-831F-4542AC0B6B53}" presName="node" presStyleLbl="node1" presStyleIdx="4" presStyleCnt="5">
        <dgm:presLayoutVars>
          <dgm:bulletEnabled val="1"/>
        </dgm:presLayoutVars>
      </dgm:prSet>
      <dgm:spPr/>
      <dgm:t>
        <a:bodyPr/>
        <a:lstStyle/>
        <a:p>
          <a:endParaRPr lang="en-CA"/>
        </a:p>
      </dgm:t>
    </dgm:pt>
  </dgm:ptLst>
  <dgm:cxnLst>
    <dgm:cxn modelId="{82147809-E4EC-4A9D-8A90-CD76DC5BB58E}" type="presOf" srcId="{58D3DE6E-B6F5-414A-A0D7-E00B63074A6B}" destId="{0C0E702E-21EF-4599-8D82-C8BAC3D05055}" srcOrd="1" destOrd="0" presId="urn:microsoft.com/office/officeart/2005/8/layout/process1"/>
    <dgm:cxn modelId="{6DE23536-9A9F-4A54-9496-4549097E6E07}" srcId="{EF06156A-60D6-4D21-9229-E84039185C01}" destId="{33A1DA80-B1C7-4AC5-A152-248DBA465059}" srcOrd="0" destOrd="0" parTransId="{3BC17EE7-3E5E-47A1-943A-F73CAA35FC44}" sibTransId="{A6993D40-E288-4420-B0CC-956F048C9E97}"/>
    <dgm:cxn modelId="{1D72D3AB-39A2-4992-A4A2-DF6E1CAC202D}" srcId="{EF06156A-60D6-4D21-9229-E84039185C01}" destId="{536F85FF-909C-4DA4-8DF7-027341624D92}" srcOrd="1" destOrd="0" parTransId="{C7DA62DB-4ADA-4148-A9E3-D386B921C74F}" sibTransId="{FEA7B247-EB36-4F6E-B58F-47A2422EC1F5}"/>
    <dgm:cxn modelId="{6875E1FF-93E9-4165-9571-41C3341D5608}" type="presOf" srcId="{58D3DE6E-B6F5-414A-A0D7-E00B63074A6B}" destId="{FC60DD2E-D73E-41AF-B7A8-B1AF62BC722F}" srcOrd="0" destOrd="0" presId="urn:microsoft.com/office/officeart/2005/8/layout/process1"/>
    <dgm:cxn modelId="{17BAAE2A-1908-4AC2-95CA-182AD702DC36}" type="presOf" srcId="{AD979551-199D-4F9A-A260-9E5C887E8B3E}" destId="{1A43D7BC-B1B9-434A-B5F2-BF8087FE53D9}" srcOrd="0" destOrd="0" presId="urn:microsoft.com/office/officeart/2005/8/layout/process1"/>
    <dgm:cxn modelId="{4494430B-CBE1-4134-8136-46324643D79F}" type="presOf" srcId="{536F85FF-909C-4DA4-8DF7-027341624D92}" destId="{66F4E4D4-C5FB-4510-AEFD-DDDF55A491D4}" srcOrd="0" destOrd="0" presId="urn:microsoft.com/office/officeart/2005/8/layout/process1"/>
    <dgm:cxn modelId="{24F49825-528D-4693-849D-F9EB230B8FFD}" type="presOf" srcId="{A38B3422-37C7-4332-B76C-CC2A56B8BAA4}" destId="{C95BA6AF-B82D-4F64-B97B-821E8E0B4D36}" srcOrd="0" destOrd="0" presId="urn:microsoft.com/office/officeart/2005/8/layout/process1"/>
    <dgm:cxn modelId="{AA26185F-DEC5-4AED-B436-9E8467B52812}" srcId="{EF06156A-60D6-4D21-9229-E84039185C01}" destId="{B364CDCB-CDA9-4AD1-831F-4542AC0B6B53}" srcOrd="4" destOrd="0" parTransId="{A50BB534-54C6-4937-BD2C-54E0BFF39D8B}" sibTransId="{F2BFD234-60CF-4C8B-91E8-6A13325EA7EE}"/>
    <dgm:cxn modelId="{E58CCDDC-E680-4F9B-911B-BF66614ADE06}" type="presOf" srcId="{A6993D40-E288-4420-B0CC-956F048C9E97}" destId="{4F95A8B7-F140-4A4D-A029-280E1B8AEB98}" srcOrd="1" destOrd="0" presId="urn:microsoft.com/office/officeart/2005/8/layout/process1"/>
    <dgm:cxn modelId="{5DD1CE51-BB36-481E-AE82-481822E474A4}" type="presOf" srcId="{FEA7B247-EB36-4F6E-B58F-47A2422EC1F5}" destId="{721CC26A-6619-4059-B9D1-FFA7A352DE06}" srcOrd="1" destOrd="0" presId="urn:microsoft.com/office/officeart/2005/8/layout/process1"/>
    <dgm:cxn modelId="{EA4FEF5B-F9C0-45F7-BD4F-3C4FB26CDE3A}" type="presOf" srcId="{B364CDCB-CDA9-4AD1-831F-4542AC0B6B53}" destId="{C026BEFE-00AB-43C0-B810-B32787408BE3}" srcOrd="0" destOrd="0" presId="urn:microsoft.com/office/officeart/2005/8/layout/process1"/>
    <dgm:cxn modelId="{0550E757-1C56-4826-BD7F-1FB5E526BCBA}" type="presOf" srcId="{33A1DA80-B1C7-4AC5-A152-248DBA465059}" destId="{741AE409-0828-43D2-902F-76D6F4A60AF8}" srcOrd="0" destOrd="0" presId="urn:microsoft.com/office/officeart/2005/8/layout/process1"/>
    <dgm:cxn modelId="{97A89354-E15C-4785-AC56-878D754B8655}" type="presOf" srcId="{EF06156A-60D6-4D21-9229-E84039185C01}" destId="{8C6319A0-BFE3-44D6-A2EE-9C1B03074967}" srcOrd="0" destOrd="0" presId="urn:microsoft.com/office/officeart/2005/8/layout/process1"/>
    <dgm:cxn modelId="{47369EEA-F09B-43DD-BB53-CAAD61EF03B2}" srcId="{EF06156A-60D6-4D21-9229-E84039185C01}" destId="{A38B3422-37C7-4332-B76C-CC2A56B8BAA4}" srcOrd="3" destOrd="0" parTransId="{2D8D1DAD-2E70-40A8-9B0E-A9B039732887}" sibTransId="{58D3DE6E-B6F5-414A-A0D7-E00B63074A6B}"/>
    <dgm:cxn modelId="{FEEDB5B4-1F53-4920-AD22-D0749F467D39}" type="presOf" srcId="{A6993D40-E288-4420-B0CC-956F048C9E97}" destId="{2C6CB7C5-360F-4FC5-9D64-DF04F417F916}" srcOrd="0" destOrd="0" presId="urn:microsoft.com/office/officeart/2005/8/layout/process1"/>
    <dgm:cxn modelId="{DE54B29C-9A86-4AEA-ADC6-E995B21E21DF}" type="presOf" srcId="{DB550A89-509E-470C-845F-A865473B9FD0}" destId="{44360336-64DE-47CE-B488-C7D58AF3B370}" srcOrd="0" destOrd="0" presId="urn:microsoft.com/office/officeart/2005/8/layout/process1"/>
    <dgm:cxn modelId="{D39D0320-08D1-4EE7-88EF-14204E93D526}" type="presOf" srcId="{AD979551-199D-4F9A-A260-9E5C887E8B3E}" destId="{240B64B6-EFC1-40F9-85D0-AD31DD02DC56}" srcOrd="1" destOrd="0" presId="urn:microsoft.com/office/officeart/2005/8/layout/process1"/>
    <dgm:cxn modelId="{2AA9CD35-7F24-4EDA-A6A7-7125EC1BB5D8}" srcId="{EF06156A-60D6-4D21-9229-E84039185C01}" destId="{DB550A89-509E-470C-845F-A865473B9FD0}" srcOrd="2" destOrd="0" parTransId="{67B4872E-A370-441A-8333-1BE4A40CB76B}" sibTransId="{AD979551-199D-4F9A-A260-9E5C887E8B3E}"/>
    <dgm:cxn modelId="{D266A0FF-A006-4F40-B9C7-5B3E74C092A7}" type="presOf" srcId="{FEA7B247-EB36-4F6E-B58F-47A2422EC1F5}" destId="{427A4361-21DB-4804-90D8-A9D30817FDED}" srcOrd="0" destOrd="0" presId="urn:microsoft.com/office/officeart/2005/8/layout/process1"/>
    <dgm:cxn modelId="{C38E64FC-F719-42FC-8F00-E7B0F5FB77A9}" type="presParOf" srcId="{8C6319A0-BFE3-44D6-A2EE-9C1B03074967}" destId="{741AE409-0828-43D2-902F-76D6F4A60AF8}" srcOrd="0" destOrd="0" presId="urn:microsoft.com/office/officeart/2005/8/layout/process1"/>
    <dgm:cxn modelId="{B3C378E7-EDFF-4087-8A73-24FF96FEC113}" type="presParOf" srcId="{8C6319A0-BFE3-44D6-A2EE-9C1B03074967}" destId="{2C6CB7C5-360F-4FC5-9D64-DF04F417F916}" srcOrd="1" destOrd="0" presId="urn:microsoft.com/office/officeart/2005/8/layout/process1"/>
    <dgm:cxn modelId="{8FE3F64E-2108-49BD-BBA1-2EC6F7C9B92E}" type="presParOf" srcId="{2C6CB7C5-360F-4FC5-9D64-DF04F417F916}" destId="{4F95A8B7-F140-4A4D-A029-280E1B8AEB98}" srcOrd="0" destOrd="0" presId="urn:microsoft.com/office/officeart/2005/8/layout/process1"/>
    <dgm:cxn modelId="{315A14E0-1C0A-4D7C-86B4-17E2979CAA07}" type="presParOf" srcId="{8C6319A0-BFE3-44D6-A2EE-9C1B03074967}" destId="{66F4E4D4-C5FB-4510-AEFD-DDDF55A491D4}" srcOrd="2" destOrd="0" presId="urn:microsoft.com/office/officeart/2005/8/layout/process1"/>
    <dgm:cxn modelId="{A9BF6317-BB1E-4108-A8D5-17913ACCA7DC}" type="presParOf" srcId="{8C6319A0-BFE3-44D6-A2EE-9C1B03074967}" destId="{427A4361-21DB-4804-90D8-A9D30817FDED}" srcOrd="3" destOrd="0" presId="urn:microsoft.com/office/officeart/2005/8/layout/process1"/>
    <dgm:cxn modelId="{B402354E-1619-41AE-80F3-B60C16B60363}" type="presParOf" srcId="{427A4361-21DB-4804-90D8-A9D30817FDED}" destId="{721CC26A-6619-4059-B9D1-FFA7A352DE06}" srcOrd="0" destOrd="0" presId="urn:microsoft.com/office/officeart/2005/8/layout/process1"/>
    <dgm:cxn modelId="{1C694FB5-87A9-40D1-AC03-8924F1545A92}" type="presParOf" srcId="{8C6319A0-BFE3-44D6-A2EE-9C1B03074967}" destId="{44360336-64DE-47CE-B488-C7D58AF3B370}" srcOrd="4" destOrd="0" presId="urn:microsoft.com/office/officeart/2005/8/layout/process1"/>
    <dgm:cxn modelId="{6D0CA3C3-0FBF-48D7-BCE5-03401AA49497}" type="presParOf" srcId="{8C6319A0-BFE3-44D6-A2EE-9C1B03074967}" destId="{1A43D7BC-B1B9-434A-B5F2-BF8087FE53D9}" srcOrd="5" destOrd="0" presId="urn:microsoft.com/office/officeart/2005/8/layout/process1"/>
    <dgm:cxn modelId="{31347673-1633-4160-A657-3E770332CAC8}" type="presParOf" srcId="{1A43D7BC-B1B9-434A-B5F2-BF8087FE53D9}" destId="{240B64B6-EFC1-40F9-85D0-AD31DD02DC56}" srcOrd="0" destOrd="0" presId="urn:microsoft.com/office/officeart/2005/8/layout/process1"/>
    <dgm:cxn modelId="{2ECDE76C-AF60-402B-B465-47E167B45225}" type="presParOf" srcId="{8C6319A0-BFE3-44D6-A2EE-9C1B03074967}" destId="{C95BA6AF-B82D-4F64-B97B-821E8E0B4D36}" srcOrd="6" destOrd="0" presId="urn:microsoft.com/office/officeart/2005/8/layout/process1"/>
    <dgm:cxn modelId="{8519990E-CE5B-4AB8-8CC0-C9A195B7EBEC}" type="presParOf" srcId="{8C6319A0-BFE3-44D6-A2EE-9C1B03074967}" destId="{FC60DD2E-D73E-41AF-B7A8-B1AF62BC722F}" srcOrd="7" destOrd="0" presId="urn:microsoft.com/office/officeart/2005/8/layout/process1"/>
    <dgm:cxn modelId="{07B22912-4151-48EF-8373-85127AD4CB4F}" type="presParOf" srcId="{FC60DD2E-D73E-41AF-B7A8-B1AF62BC722F}" destId="{0C0E702E-21EF-4599-8D82-C8BAC3D05055}" srcOrd="0" destOrd="0" presId="urn:microsoft.com/office/officeart/2005/8/layout/process1"/>
    <dgm:cxn modelId="{D240654B-0F2D-44CD-A3A6-5D199B0BE1B2}" type="presParOf" srcId="{8C6319A0-BFE3-44D6-A2EE-9C1B03074967}" destId="{C026BEFE-00AB-43C0-B810-B32787408BE3}" srcOrd="8"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F06156A-60D6-4D21-9229-E84039185C01}" type="doc">
      <dgm:prSet loTypeId="urn:microsoft.com/office/officeart/2005/8/layout/process1" loCatId="process" qsTypeId="urn:microsoft.com/office/officeart/2005/8/quickstyle/simple1" qsCatId="simple" csTypeId="urn:microsoft.com/office/officeart/2005/8/colors/colorful3" csCatId="colorful" phldr="1"/>
      <dgm:spPr/>
    </dgm:pt>
    <dgm:pt modelId="{33A1DA80-B1C7-4AC5-A152-248DBA465059}">
      <dgm:prSet phldrT="[Text]" custT="1"/>
      <dgm:spPr>
        <a:solidFill>
          <a:schemeClr val="tx1"/>
        </a:solidFill>
      </dgm:spPr>
      <dgm:t>
        <a:bodyPr/>
        <a:lstStyle/>
        <a:p>
          <a:r>
            <a:rPr lang="en-CA" sz="1500" dirty="0" smtClean="0"/>
            <a:t>Initiation</a:t>
          </a:r>
          <a:endParaRPr lang="en-CA" sz="1500" dirty="0"/>
        </a:p>
      </dgm:t>
    </dgm:pt>
    <dgm:pt modelId="{3BC17EE7-3E5E-47A1-943A-F73CAA35FC44}" type="parTrans" cxnId="{6DE23536-9A9F-4A54-9496-4549097E6E07}">
      <dgm:prSet/>
      <dgm:spPr/>
      <dgm:t>
        <a:bodyPr/>
        <a:lstStyle/>
        <a:p>
          <a:endParaRPr lang="en-CA" sz="1500"/>
        </a:p>
      </dgm:t>
    </dgm:pt>
    <dgm:pt modelId="{A6993D40-E288-4420-B0CC-956F048C9E97}" type="sibTrans" cxnId="{6DE23536-9A9F-4A54-9496-4549097E6E07}">
      <dgm:prSet custT="1"/>
      <dgm:spPr/>
      <dgm:t>
        <a:bodyPr/>
        <a:lstStyle/>
        <a:p>
          <a:endParaRPr lang="en-CA" sz="1500" dirty="0"/>
        </a:p>
      </dgm:t>
    </dgm:pt>
    <dgm:pt modelId="{536F85FF-909C-4DA4-8DF7-027341624D92}">
      <dgm:prSet phldrT="[Text]" custT="1"/>
      <dgm:spPr/>
      <dgm:t>
        <a:bodyPr/>
        <a:lstStyle/>
        <a:p>
          <a:r>
            <a:rPr lang="en-CA" sz="1500" dirty="0" smtClean="0"/>
            <a:t>Definition</a:t>
          </a:r>
          <a:endParaRPr lang="en-CA" sz="1500" dirty="0"/>
        </a:p>
      </dgm:t>
    </dgm:pt>
    <dgm:pt modelId="{C7DA62DB-4ADA-4148-A9E3-D386B921C74F}" type="parTrans" cxnId="{1D72D3AB-39A2-4992-A4A2-DF6E1CAC202D}">
      <dgm:prSet/>
      <dgm:spPr/>
      <dgm:t>
        <a:bodyPr/>
        <a:lstStyle/>
        <a:p>
          <a:endParaRPr lang="en-CA" sz="1500"/>
        </a:p>
      </dgm:t>
    </dgm:pt>
    <dgm:pt modelId="{FEA7B247-EB36-4F6E-B58F-47A2422EC1F5}" type="sibTrans" cxnId="{1D72D3AB-39A2-4992-A4A2-DF6E1CAC202D}">
      <dgm:prSet custT="1"/>
      <dgm:spPr/>
      <dgm:t>
        <a:bodyPr/>
        <a:lstStyle/>
        <a:p>
          <a:endParaRPr lang="en-CA" sz="1500" dirty="0"/>
        </a:p>
      </dgm:t>
    </dgm:pt>
    <dgm:pt modelId="{DB550A89-509E-470C-845F-A865473B9FD0}">
      <dgm:prSet phldrT="[Text]" custT="1"/>
      <dgm:spPr/>
      <dgm:t>
        <a:bodyPr/>
        <a:lstStyle/>
        <a:p>
          <a:r>
            <a:rPr lang="en-CA" sz="1500" b="0" dirty="0" smtClean="0">
              <a:solidFill>
                <a:schemeClr val="bg1"/>
              </a:solidFill>
            </a:rPr>
            <a:t>Planning</a:t>
          </a:r>
        </a:p>
      </dgm:t>
    </dgm:pt>
    <dgm:pt modelId="{67B4872E-A370-441A-8333-1BE4A40CB76B}" type="parTrans" cxnId="{2AA9CD35-7F24-4EDA-A6A7-7125EC1BB5D8}">
      <dgm:prSet/>
      <dgm:spPr/>
      <dgm:t>
        <a:bodyPr/>
        <a:lstStyle/>
        <a:p>
          <a:endParaRPr lang="en-CA" sz="1500"/>
        </a:p>
      </dgm:t>
    </dgm:pt>
    <dgm:pt modelId="{AD979551-199D-4F9A-A260-9E5C887E8B3E}" type="sibTrans" cxnId="{2AA9CD35-7F24-4EDA-A6A7-7125EC1BB5D8}">
      <dgm:prSet custT="1"/>
      <dgm:spPr/>
      <dgm:t>
        <a:bodyPr/>
        <a:lstStyle/>
        <a:p>
          <a:endParaRPr lang="en-CA" sz="1500" dirty="0"/>
        </a:p>
      </dgm:t>
    </dgm:pt>
    <dgm:pt modelId="{A38B3422-37C7-4332-B76C-CC2A56B8BAA4}">
      <dgm:prSet phldrT="[Text]" custT="1"/>
      <dgm:spPr/>
      <dgm:t>
        <a:bodyPr/>
        <a:lstStyle/>
        <a:p>
          <a:r>
            <a:rPr lang="en-CA" sz="1500" dirty="0" smtClean="0"/>
            <a:t>Execution</a:t>
          </a:r>
          <a:endParaRPr lang="en-CA" sz="1500" dirty="0"/>
        </a:p>
      </dgm:t>
    </dgm:pt>
    <dgm:pt modelId="{2D8D1DAD-2E70-40A8-9B0E-A9B039732887}" type="parTrans" cxnId="{47369EEA-F09B-43DD-BB53-CAAD61EF03B2}">
      <dgm:prSet/>
      <dgm:spPr/>
      <dgm:t>
        <a:bodyPr/>
        <a:lstStyle/>
        <a:p>
          <a:endParaRPr lang="en-CA" sz="1500"/>
        </a:p>
      </dgm:t>
    </dgm:pt>
    <dgm:pt modelId="{58D3DE6E-B6F5-414A-A0D7-E00B63074A6B}" type="sibTrans" cxnId="{47369EEA-F09B-43DD-BB53-CAAD61EF03B2}">
      <dgm:prSet custT="1"/>
      <dgm:spPr/>
      <dgm:t>
        <a:bodyPr/>
        <a:lstStyle/>
        <a:p>
          <a:endParaRPr lang="en-CA" sz="1500" dirty="0"/>
        </a:p>
      </dgm:t>
    </dgm:pt>
    <dgm:pt modelId="{B364CDCB-CDA9-4AD1-831F-4542AC0B6B53}">
      <dgm:prSet phldrT="[Text]" custT="1"/>
      <dgm:spPr/>
      <dgm:t>
        <a:bodyPr/>
        <a:lstStyle/>
        <a:p>
          <a:r>
            <a:rPr lang="en-CA" sz="1500" dirty="0" smtClean="0"/>
            <a:t>Close-out</a:t>
          </a:r>
          <a:endParaRPr lang="en-CA" sz="1500" dirty="0"/>
        </a:p>
      </dgm:t>
    </dgm:pt>
    <dgm:pt modelId="{A50BB534-54C6-4937-BD2C-54E0BFF39D8B}" type="parTrans" cxnId="{AA26185F-DEC5-4AED-B436-9E8467B52812}">
      <dgm:prSet/>
      <dgm:spPr/>
      <dgm:t>
        <a:bodyPr/>
        <a:lstStyle/>
        <a:p>
          <a:endParaRPr lang="en-CA" sz="1500"/>
        </a:p>
      </dgm:t>
    </dgm:pt>
    <dgm:pt modelId="{F2BFD234-60CF-4C8B-91E8-6A13325EA7EE}" type="sibTrans" cxnId="{AA26185F-DEC5-4AED-B436-9E8467B52812}">
      <dgm:prSet/>
      <dgm:spPr/>
      <dgm:t>
        <a:bodyPr/>
        <a:lstStyle/>
        <a:p>
          <a:endParaRPr lang="en-CA" sz="1500"/>
        </a:p>
      </dgm:t>
    </dgm:pt>
    <dgm:pt modelId="{8C6319A0-BFE3-44D6-A2EE-9C1B03074967}" type="pres">
      <dgm:prSet presAssocID="{EF06156A-60D6-4D21-9229-E84039185C01}" presName="Name0" presStyleCnt="0">
        <dgm:presLayoutVars>
          <dgm:dir/>
          <dgm:resizeHandles val="exact"/>
        </dgm:presLayoutVars>
      </dgm:prSet>
      <dgm:spPr/>
    </dgm:pt>
    <dgm:pt modelId="{741AE409-0828-43D2-902F-76D6F4A60AF8}" type="pres">
      <dgm:prSet presAssocID="{33A1DA80-B1C7-4AC5-A152-248DBA465059}" presName="node" presStyleLbl="node1" presStyleIdx="0" presStyleCnt="5">
        <dgm:presLayoutVars>
          <dgm:bulletEnabled val="1"/>
        </dgm:presLayoutVars>
      </dgm:prSet>
      <dgm:spPr/>
      <dgm:t>
        <a:bodyPr/>
        <a:lstStyle/>
        <a:p>
          <a:endParaRPr lang="en-CA"/>
        </a:p>
      </dgm:t>
    </dgm:pt>
    <dgm:pt modelId="{2C6CB7C5-360F-4FC5-9D64-DF04F417F916}" type="pres">
      <dgm:prSet presAssocID="{A6993D40-E288-4420-B0CC-956F048C9E97}" presName="sibTrans" presStyleLbl="sibTrans2D1" presStyleIdx="0" presStyleCnt="4"/>
      <dgm:spPr/>
      <dgm:t>
        <a:bodyPr/>
        <a:lstStyle/>
        <a:p>
          <a:endParaRPr lang="en-CA"/>
        </a:p>
      </dgm:t>
    </dgm:pt>
    <dgm:pt modelId="{4F95A8B7-F140-4A4D-A029-280E1B8AEB98}" type="pres">
      <dgm:prSet presAssocID="{A6993D40-E288-4420-B0CC-956F048C9E97}" presName="connectorText" presStyleLbl="sibTrans2D1" presStyleIdx="0" presStyleCnt="4"/>
      <dgm:spPr/>
      <dgm:t>
        <a:bodyPr/>
        <a:lstStyle/>
        <a:p>
          <a:endParaRPr lang="en-CA"/>
        </a:p>
      </dgm:t>
    </dgm:pt>
    <dgm:pt modelId="{66F4E4D4-C5FB-4510-AEFD-DDDF55A491D4}" type="pres">
      <dgm:prSet presAssocID="{536F85FF-909C-4DA4-8DF7-027341624D92}" presName="node" presStyleLbl="node1" presStyleIdx="1" presStyleCnt="5">
        <dgm:presLayoutVars>
          <dgm:bulletEnabled val="1"/>
        </dgm:presLayoutVars>
      </dgm:prSet>
      <dgm:spPr/>
      <dgm:t>
        <a:bodyPr/>
        <a:lstStyle/>
        <a:p>
          <a:endParaRPr lang="en-CA"/>
        </a:p>
      </dgm:t>
    </dgm:pt>
    <dgm:pt modelId="{427A4361-21DB-4804-90D8-A9D30817FDED}" type="pres">
      <dgm:prSet presAssocID="{FEA7B247-EB36-4F6E-B58F-47A2422EC1F5}" presName="sibTrans" presStyleLbl="sibTrans2D1" presStyleIdx="1" presStyleCnt="4"/>
      <dgm:spPr/>
      <dgm:t>
        <a:bodyPr/>
        <a:lstStyle/>
        <a:p>
          <a:endParaRPr lang="en-CA"/>
        </a:p>
      </dgm:t>
    </dgm:pt>
    <dgm:pt modelId="{721CC26A-6619-4059-B9D1-FFA7A352DE06}" type="pres">
      <dgm:prSet presAssocID="{FEA7B247-EB36-4F6E-B58F-47A2422EC1F5}" presName="connectorText" presStyleLbl="sibTrans2D1" presStyleIdx="1" presStyleCnt="4"/>
      <dgm:spPr/>
      <dgm:t>
        <a:bodyPr/>
        <a:lstStyle/>
        <a:p>
          <a:endParaRPr lang="en-CA"/>
        </a:p>
      </dgm:t>
    </dgm:pt>
    <dgm:pt modelId="{44360336-64DE-47CE-B488-C7D58AF3B370}" type="pres">
      <dgm:prSet presAssocID="{DB550A89-509E-470C-845F-A865473B9FD0}" presName="node" presStyleLbl="node1" presStyleIdx="2" presStyleCnt="5">
        <dgm:presLayoutVars>
          <dgm:bulletEnabled val="1"/>
        </dgm:presLayoutVars>
      </dgm:prSet>
      <dgm:spPr/>
      <dgm:t>
        <a:bodyPr/>
        <a:lstStyle/>
        <a:p>
          <a:endParaRPr lang="en-CA"/>
        </a:p>
      </dgm:t>
    </dgm:pt>
    <dgm:pt modelId="{1A43D7BC-B1B9-434A-B5F2-BF8087FE53D9}" type="pres">
      <dgm:prSet presAssocID="{AD979551-199D-4F9A-A260-9E5C887E8B3E}" presName="sibTrans" presStyleLbl="sibTrans2D1" presStyleIdx="2" presStyleCnt="4"/>
      <dgm:spPr/>
      <dgm:t>
        <a:bodyPr/>
        <a:lstStyle/>
        <a:p>
          <a:endParaRPr lang="en-CA"/>
        </a:p>
      </dgm:t>
    </dgm:pt>
    <dgm:pt modelId="{240B64B6-EFC1-40F9-85D0-AD31DD02DC56}" type="pres">
      <dgm:prSet presAssocID="{AD979551-199D-4F9A-A260-9E5C887E8B3E}" presName="connectorText" presStyleLbl="sibTrans2D1" presStyleIdx="2" presStyleCnt="4"/>
      <dgm:spPr/>
      <dgm:t>
        <a:bodyPr/>
        <a:lstStyle/>
        <a:p>
          <a:endParaRPr lang="en-CA"/>
        </a:p>
      </dgm:t>
    </dgm:pt>
    <dgm:pt modelId="{C95BA6AF-B82D-4F64-B97B-821E8E0B4D36}" type="pres">
      <dgm:prSet presAssocID="{A38B3422-37C7-4332-B76C-CC2A56B8BAA4}" presName="node" presStyleLbl="node1" presStyleIdx="3" presStyleCnt="5">
        <dgm:presLayoutVars>
          <dgm:bulletEnabled val="1"/>
        </dgm:presLayoutVars>
      </dgm:prSet>
      <dgm:spPr/>
      <dgm:t>
        <a:bodyPr/>
        <a:lstStyle/>
        <a:p>
          <a:endParaRPr lang="en-CA"/>
        </a:p>
      </dgm:t>
    </dgm:pt>
    <dgm:pt modelId="{FC60DD2E-D73E-41AF-B7A8-B1AF62BC722F}" type="pres">
      <dgm:prSet presAssocID="{58D3DE6E-B6F5-414A-A0D7-E00B63074A6B}" presName="sibTrans" presStyleLbl="sibTrans2D1" presStyleIdx="3" presStyleCnt="4"/>
      <dgm:spPr/>
      <dgm:t>
        <a:bodyPr/>
        <a:lstStyle/>
        <a:p>
          <a:endParaRPr lang="en-CA"/>
        </a:p>
      </dgm:t>
    </dgm:pt>
    <dgm:pt modelId="{0C0E702E-21EF-4599-8D82-C8BAC3D05055}" type="pres">
      <dgm:prSet presAssocID="{58D3DE6E-B6F5-414A-A0D7-E00B63074A6B}" presName="connectorText" presStyleLbl="sibTrans2D1" presStyleIdx="3" presStyleCnt="4"/>
      <dgm:spPr/>
      <dgm:t>
        <a:bodyPr/>
        <a:lstStyle/>
        <a:p>
          <a:endParaRPr lang="en-CA"/>
        </a:p>
      </dgm:t>
    </dgm:pt>
    <dgm:pt modelId="{C026BEFE-00AB-43C0-B810-B32787408BE3}" type="pres">
      <dgm:prSet presAssocID="{B364CDCB-CDA9-4AD1-831F-4542AC0B6B53}" presName="node" presStyleLbl="node1" presStyleIdx="4" presStyleCnt="5">
        <dgm:presLayoutVars>
          <dgm:bulletEnabled val="1"/>
        </dgm:presLayoutVars>
      </dgm:prSet>
      <dgm:spPr/>
      <dgm:t>
        <a:bodyPr/>
        <a:lstStyle/>
        <a:p>
          <a:endParaRPr lang="en-CA"/>
        </a:p>
      </dgm:t>
    </dgm:pt>
  </dgm:ptLst>
  <dgm:cxnLst>
    <dgm:cxn modelId="{1D72D3AB-39A2-4992-A4A2-DF6E1CAC202D}" srcId="{EF06156A-60D6-4D21-9229-E84039185C01}" destId="{536F85FF-909C-4DA4-8DF7-027341624D92}" srcOrd="1" destOrd="0" parTransId="{C7DA62DB-4ADA-4148-A9E3-D386B921C74F}" sibTransId="{FEA7B247-EB36-4F6E-B58F-47A2422EC1F5}"/>
    <dgm:cxn modelId="{6DE23536-9A9F-4A54-9496-4549097E6E07}" srcId="{EF06156A-60D6-4D21-9229-E84039185C01}" destId="{33A1DA80-B1C7-4AC5-A152-248DBA465059}" srcOrd="0" destOrd="0" parTransId="{3BC17EE7-3E5E-47A1-943A-F73CAA35FC44}" sibTransId="{A6993D40-E288-4420-B0CC-956F048C9E97}"/>
    <dgm:cxn modelId="{9B3BB6D8-3B22-4607-AF1D-42BD01A244D8}" type="presOf" srcId="{58D3DE6E-B6F5-414A-A0D7-E00B63074A6B}" destId="{FC60DD2E-D73E-41AF-B7A8-B1AF62BC722F}" srcOrd="0" destOrd="0" presId="urn:microsoft.com/office/officeart/2005/8/layout/process1"/>
    <dgm:cxn modelId="{05F0A874-3E64-4690-A3F1-259A286C20C0}" type="presOf" srcId="{B364CDCB-CDA9-4AD1-831F-4542AC0B6B53}" destId="{C026BEFE-00AB-43C0-B810-B32787408BE3}" srcOrd="0" destOrd="0" presId="urn:microsoft.com/office/officeart/2005/8/layout/process1"/>
    <dgm:cxn modelId="{E9CF44C4-2014-4A67-8D63-D35A23708922}" type="presOf" srcId="{FEA7B247-EB36-4F6E-B58F-47A2422EC1F5}" destId="{427A4361-21DB-4804-90D8-A9D30817FDED}" srcOrd="0" destOrd="0" presId="urn:microsoft.com/office/officeart/2005/8/layout/process1"/>
    <dgm:cxn modelId="{AA26185F-DEC5-4AED-B436-9E8467B52812}" srcId="{EF06156A-60D6-4D21-9229-E84039185C01}" destId="{B364CDCB-CDA9-4AD1-831F-4542AC0B6B53}" srcOrd="4" destOrd="0" parTransId="{A50BB534-54C6-4937-BD2C-54E0BFF39D8B}" sibTransId="{F2BFD234-60CF-4C8B-91E8-6A13325EA7EE}"/>
    <dgm:cxn modelId="{2BD2E2D2-BBC7-4DCE-8CB4-EEBF16D5458D}" type="presOf" srcId="{536F85FF-909C-4DA4-8DF7-027341624D92}" destId="{66F4E4D4-C5FB-4510-AEFD-DDDF55A491D4}" srcOrd="0" destOrd="0" presId="urn:microsoft.com/office/officeart/2005/8/layout/process1"/>
    <dgm:cxn modelId="{33426F61-3B66-44B7-88A2-7160958CAA23}" type="presOf" srcId="{33A1DA80-B1C7-4AC5-A152-248DBA465059}" destId="{741AE409-0828-43D2-902F-76D6F4A60AF8}" srcOrd="0" destOrd="0" presId="urn:microsoft.com/office/officeart/2005/8/layout/process1"/>
    <dgm:cxn modelId="{33CF2D6A-730B-4209-B734-68852A69BAE2}" type="presOf" srcId="{A38B3422-37C7-4332-B76C-CC2A56B8BAA4}" destId="{C95BA6AF-B82D-4F64-B97B-821E8E0B4D36}" srcOrd="0" destOrd="0" presId="urn:microsoft.com/office/officeart/2005/8/layout/process1"/>
    <dgm:cxn modelId="{CF8BCF57-CE50-4A96-8F45-1FB8862DC7B6}" type="presOf" srcId="{A6993D40-E288-4420-B0CC-956F048C9E97}" destId="{2C6CB7C5-360F-4FC5-9D64-DF04F417F916}" srcOrd="0" destOrd="0" presId="urn:microsoft.com/office/officeart/2005/8/layout/process1"/>
    <dgm:cxn modelId="{50E906E2-F3D1-4943-9CC8-AAC537DE4E66}" type="presOf" srcId="{58D3DE6E-B6F5-414A-A0D7-E00B63074A6B}" destId="{0C0E702E-21EF-4599-8D82-C8BAC3D05055}" srcOrd="1" destOrd="0" presId="urn:microsoft.com/office/officeart/2005/8/layout/process1"/>
    <dgm:cxn modelId="{E0B02DF3-98DB-47C0-9E80-E0740E3DB77D}" type="presOf" srcId="{EF06156A-60D6-4D21-9229-E84039185C01}" destId="{8C6319A0-BFE3-44D6-A2EE-9C1B03074967}" srcOrd="0" destOrd="0" presId="urn:microsoft.com/office/officeart/2005/8/layout/process1"/>
    <dgm:cxn modelId="{D430E66F-57D1-4ED3-A842-ACFA88686A54}" type="presOf" srcId="{AD979551-199D-4F9A-A260-9E5C887E8B3E}" destId="{240B64B6-EFC1-40F9-85D0-AD31DD02DC56}" srcOrd="1" destOrd="0" presId="urn:microsoft.com/office/officeart/2005/8/layout/process1"/>
    <dgm:cxn modelId="{EAE71F37-8469-4D9E-AE46-B1FEB9F88D88}" type="presOf" srcId="{FEA7B247-EB36-4F6E-B58F-47A2422EC1F5}" destId="{721CC26A-6619-4059-B9D1-FFA7A352DE06}" srcOrd="1" destOrd="0" presId="urn:microsoft.com/office/officeart/2005/8/layout/process1"/>
    <dgm:cxn modelId="{11D5EF84-1D8B-428B-B6C3-4A2103A15E15}" type="presOf" srcId="{DB550A89-509E-470C-845F-A865473B9FD0}" destId="{44360336-64DE-47CE-B488-C7D58AF3B370}" srcOrd="0" destOrd="0" presId="urn:microsoft.com/office/officeart/2005/8/layout/process1"/>
    <dgm:cxn modelId="{47369EEA-F09B-43DD-BB53-CAAD61EF03B2}" srcId="{EF06156A-60D6-4D21-9229-E84039185C01}" destId="{A38B3422-37C7-4332-B76C-CC2A56B8BAA4}" srcOrd="3" destOrd="0" parTransId="{2D8D1DAD-2E70-40A8-9B0E-A9B039732887}" sibTransId="{58D3DE6E-B6F5-414A-A0D7-E00B63074A6B}"/>
    <dgm:cxn modelId="{2AA9CD35-7F24-4EDA-A6A7-7125EC1BB5D8}" srcId="{EF06156A-60D6-4D21-9229-E84039185C01}" destId="{DB550A89-509E-470C-845F-A865473B9FD0}" srcOrd="2" destOrd="0" parTransId="{67B4872E-A370-441A-8333-1BE4A40CB76B}" sibTransId="{AD979551-199D-4F9A-A260-9E5C887E8B3E}"/>
    <dgm:cxn modelId="{F8BF5702-43DC-46E6-8380-5241A40E6E22}" type="presOf" srcId="{AD979551-199D-4F9A-A260-9E5C887E8B3E}" destId="{1A43D7BC-B1B9-434A-B5F2-BF8087FE53D9}" srcOrd="0" destOrd="0" presId="urn:microsoft.com/office/officeart/2005/8/layout/process1"/>
    <dgm:cxn modelId="{5AE77A1C-56DC-415D-9719-FF1BAE47C30F}" type="presOf" srcId="{A6993D40-E288-4420-B0CC-956F048C9E97}" destId="{4F95A8B7-F140-4A4D-A029-280E1B8AEB98}" srcOrd="1" destOrd="0" presId="urn:microsoft.com/office/officeart/2005/8/layout/process1"/>
    <dgm:cxn modelId="{371C057B-0470-4178-B1BD-3DFC9FDD70E8}" type="presParOf" srcId="{8C6319A0-BFE3-44D6-A2EE-9C1B03074967}" destId="{741AE409-0828-43D2-902F-76D6F4A60AF8}" srcOrd="0" destOrd="0" presId="urn:microsoft.com/office/officeart/2005/8/layout/process1"/>
    <dgm:cxn modelId="{D29F0043-5634-46BB-AADB-4B21CC67D24D}" type="presParOf" srcId="{8C6319A0-BFE3-44D6-A2EE-9C1B03074967}" destId="{2C6CB7C5-360F-4FC5-9D64-DF04F417F916}" srcOrd="1" destOrd="0" presId="urn:microsoft.com/office/officeart/2005/8/layout/process1"/>
    <dgm:cxn modelId="{CD4BA51F-5B6B-41AB-BBFD-768F24043927}" type="presParOf" srcId="{2C6CB7C5-360F-4FC5-9D64-DF04F417F916}" destId="{4F95A8B7-F140-4A4D-A029-280E1B8AEB98}" srcOrd="0" destOrd="0" presId="urn:microsoft.com/office/officeart/2005/8/layout/process1"/>
    <dgm:cxn modelId="{98103481-B43C-4281-8D05-DD5030CA8672}" type="presParOf" srcId="{8C6319A0-BFE3-44D6-A2EE-9C1B03074967}" destId="{66F4E4D4-C5FB-4510-AEFD-DDDF55A491D4}" srcOrd="2" destOrd="0" presId="urn:microsoft.com/office/officeart/2005/8/layout/process1"/>
    <dgm:cxn modelId="{98B03301-AD85-41CE-8588-51B7D3A58DDD}" type="presParOf" srcId="{8C6319A0-BFE3-44D6-A2EE-9C1B03074967}" destId="{427A4361-21DB-4804-90D8-A9D30817FDED}" srcOrd="3" destOrd="0" presId="urn:microsoft.com/office/officeart/2005/8/layout/process1"/>
    <dgm:cxn modelId="{4B611384-0A67-49FC-8B20-12E7651A63AA}" type="presParOf" srcId="{427A4361-21DB-4804-90D8-A9D30817FDED}" destId="{721CC26A-6619-4059-B9D1-FFA7A352DE06}" srcOrd="0" destOrd="0" presId="urn:microsoft.com/office/officeart/2005/8/layout/process1"/>
    <dgm:cxn modelId="{7F777B48-45AF-4C8E-83F2-87AB7A640769}" type="presParOf" srcId="{8C6319A0-BFE3-44D6-A2EE-9C1B03074967}" destId="{44360336-64DE-47CE-B488-C7D58AF3B370}" srcOrd="4" destOrd="0" presId="urn:microsoft.com/office/officeart/2005/8/layout/process1"/>
    <dgm:cxn modelId="{32730420-D758-4D04-909F-B49871C7D9E3}" type="presParOf" srcId="{8C6319A0-BFE3-44D6-A2EE-9C1B03074967}" destId="{1A43D7BC-B1B9-434A-B5F2-BF8087FE53D9}" srcOrd="5" destOrd="0" presId="urn:microsoft.com/office/officeart/2005/8/layout/process1"/>
    <dgm:cxn modelId="{1A133243-0417-401B-AE92-3F0A193F06E9}" type="presParOf" srcId="{1A43D7BC-B1B9-434A-B5F2-BF8087FE53D9}" destId="{240B64B6-EFC1-40F9-85D0-AD31DD02DC56}" srcOrd="0" destOrd="0" presId="urn:microsoft.com/office/officeart/2005/8/layout/process1"/>
    <dgm:cxn modelId="{54AFEB54-E53A-4C6F-B779-2A4055B23196}" type="presParOf" srcId="{8C6319A0-BFE3-44D6-A2EE-9C1B03074967}" destId="{C95BA6AF-B82D-4F64-B97B-821E8E0B4D36}" srcOrd="6" destOrd="0" presId="urn:microsoft.com/office/officeart/2005/8/layout/process1"/>
    <dgm:cxn modelId="{320CE35B-769E-4D82-8B6A-BD871F6FAE8A}" type="presParOf" srcId="{8C6319A0-BFE3-44D6-A2EE-9C1B03074967}" destId="{FC60DD2E-D73E-41AF-B7A8-B1AF62BC722F}" srcOrd="7" destOrd="0" presId="urn:microsoft.com/office/officeart/2005/8/layout/process1"/>
    <dgm:cxn modelId="{DA93573B-02EF-4B97-8522-F6331F794943}" type="presParOf" srcId="{FC60DD2E-D73E-41AF-B7A8-B1AF62BC722F}" destId="{0C0E702E-21EF-4599-8D82-C8BAC3D05055}" srcOrd="0" destOrd="0" presId="urn:microsoft.com/office/officeart/2005/8/layout/process1"/>
    <dgm:cxn modelId="{B6749300-DFA5-491B-8725-E0DB1E7CED8F}" type="presParOf" srcId="{8C6319A0-BFE3-44D6-A2EE-9C1B03074967}" destId="{C026BEFE-00AB-43C0-B810-B32787408BE3}" srcOrd="8"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F06156A-60D6-4D21-9229-E84039185C01}" type="doc">
      <dgm:prSet loTypeId="urn:microsoft.com/office/officeart/2005/8/layout/process1" loCatId="process" qsTypeId="urn:microsoft.com/office/officeart/2005/8/quickstyle/simple1" qsCatId="simple" csTypeId="urn:microsoft.com/office/officeart/2005/8/colors/colorful3" csCatId="colorful" phldr="1"/>
      <dgm:spPr/>
    </dgm:pt>
    <dgm:pt modelId="{33A1DA80-B1C7-4AC5-A152-248DBA465059}">
      <dgm:prSet phldrT="[Text]" custT="1"/>
      <dgm:spPr>
        <a:solidFill>
          <a:schemeClr val="tx1"/>
        </a:solidFill>
      </dgm:spPr>
      <dgm:t>
        <a:bodyPr/>
        <a:lstStyle/>
        <a:p>
          <a:r>
            <a:rPr lang="en-CA" sz="1500" dirty="0" smtClean="0"/>
            <a:t>Initiation</a:t>
          </a:r>
          <a:endParaRPr lang="en-CA" sz="1500" dirty="0"/>
        </a:p>
      </dgm:t>
    </dgm:pt>
    <dgm:pt modelId="{3BC17EE7-3E5E-47A1-943A-F73CAA35FC44}" type="parTrans" cxnId="{6DE23536-9A9F-4A54-9496-4549097E6E07}">
      <dgm:prSet/>
      <dgm:spPr/>
      <dgm:t>
        <a:bodyPr/>
        <a:lstStyle/>
        <a:p>
          <a:endParaRPr lang="en-CA" sz="1500"/>
        </a:p>
      </dgm:t>
    </dgm:pt>
    <dgm:pt modelId="{A6993D40-E288-4420-B0CC-956F048C9E97}" type="sibTrans" cxnId="{6DE23536-9A9F-4A54-9496-4549097E6E07}">
      <dgm:prSet custT="1"/>
      <dgm:spPr/>
      <dgm:t>
        <a:bodyPr/>
        <a:lstStyle/>
        <a:p>
          <a:endParaRPr lang="en-CA" sz="1500" dirty="0"/>
        </a:p>
      </dgm:t>
    </dgm:pt>
    <dgm:pt modelId="{536F85FF-909C-4DA4-8DF7-027341624D92}">
      <dgm:prSet phldrT="[Text]" custT="1"/>
      <dgm:spPr/>
      <dgm:t>
        <a:bodyPr/>
        <a:lstStyle/>
        <a:p>
          <a:r>
            <a:rPr lang="en-CA" sz="1500" dirty="0" smtClean="0"/>
            <a:t>Definition</a:t>
          </a:r>
          <a:endParaRPr lang="en-CA" sz="1500" dirty="0"/>
        </a:p>
      </dgm:t>
    </dgm:pt>
    <dgm:pt modelId="{C7DA62DB-4ADA-4148-A9E3-D386B921C74F}" type="parTrans" cxnId="{1D72D3AB-39A2-4992-A4A2-DF6E1CAC202D}">
      <dgm:prSet/>
      <dgm:spPr/>
      <dgm:t>
        <a:bodyPr/>
        <a:lstStyle/>
        <a:p>
          <a:endParaRPr lang="en-CA" sz="1500"/>
        </a:p>
      </dgm:t>
    </dgm:pt>
    <dgm:pt modelId="{FEA7B247-EB36-4F6E-B58F-47A2422EC1F5}" type="sibTrans" cxnId="{1D72D3AB-39A2-4992-A4A2-DF6E1CAC202D}">
      <dgm:prSet custT="1"/>
      <dgm:spPr/>
      <dgm:t>
        <a:bodyPr/>
        <a:lstStyle/>
        <a:p>
          <a:endParaRPr lang="en-CA" sz="1500" dirty="0"/>
        </a:p>
      </dgm:t>
    </dgm:pt>
    <dgm:pt modelId="{DB550A89-509E-470C-845F-A865473B9FD0}">
      <dgm:prSet phldrT="[Text]" custT="1"/>
      <dgm:spPr/>
      <dgm:t>
        <a:bodyPr/>
        <a:lstStyle/>
        <a:p>
          <a:r>
            <a:rPr lang="en-CA" sz="1500" b="0" dirty="0" smtClean="0">
              <a:solidFill>
                <a:schemeClr val="bg1"/>
              </a:solidFill>
            </a:rPr>
            <a:t>Planning</a:t>
          </a:r>
        </a:p>
      </dgm:t>
    </dgm:pt>
    <dgm:pt modelId="{67B4872E-A370-441A-8333-1BE4A40CB76B}" type="parTrans" cxnId="{2AA9CD35-7F24-4EDA-A6A7-7125EC1BB5D8}">
      <dgm:prSet/>
      <dgm:spPr/>
      <dgm:t>
        <a:bodyPr/>
        <a:lstStyle/>
        <a:p>
          <a:endParaRPr lang="en-CA" sz="1500"/>
        </a:p>
      </dgm:t>
    </dgm:pt>
    <dgm:pt modelId="{AD979551-199D-4F9A-A260-9E5C887E8B3E}" type="sibTrans" cxnId="{2AA9CD35-7F24-4EDA-A6A7-7125EC1BB5D8}">
      <dgm:prSet custT="1"/>
      <dgm:spPr/>
      <dgm:t>
        <a:bodyPr/>
        <a:lstStyle/>
        <a:p>
          <a:endParaRPr lang="en-CA" sz="1500" dirty="0"/>
        </a:p>
      </dgm:t>
    </dgm:pt>
    <dgm:pt modelId="{A38B3422-37C7-4332-B76C-CC2A56B8BAA4}">
      <dgm:prSet phldrT="[Text]" custT="1"/>
      <dgm:spPr/>
      <dgm:t>
        <a:bodyPr/>
        <a:lstStyle/>
        <a:p>
          <a:r>
            <a:rPr lang="en-CA" sz="1500" dirty="0" smtClean="0"/>
            <a:t>Execution</a:t>
          </a:r>
          <a:endParaRPr lang="en-CA" sz="1500" dirty="0"/>
        </a:p>
      </dgm:t>
    </dgm:pt>
    <dgm:pt modelId="{2D8D1DAD-2E70-40A8-9B0E-A9B039732887}" type="parTrans" cxnId="{47369EEA-F09B-43DD-BB53-CAAD61EF03B2}">
      <dgm:prSet/>
      <dgm:spPr/>
      <dgm:t>
        <a:bodyPr/>
        <a:lstStyle/>
        <a:p>
          <a:endParaRPr lang="en-CA" sz="1500"/>
        </a:p>
      </dgm:t>
    </dgm:pt>
    <dgm:pt modelId="{58D3DE6E-B6F5-414A-A0D7-E00B63074A6B}" type="sibTrans" cxnId="{47369EEA-F09B-43DD-BB53-CAAD61EF03B2}">
      <dgm:prSet custT="1"/>
      <dgm:spPr/>
      <dgm:t>
        <a:bodyPr/>
        <a:lstStyle/>
        <a:p>
          <a:endParaRPr lang="en-CA" sz="1500" dirty="0"/>
        </a:p>
      </dgm:t>
    </dgm:pt>
    <dgm:pt modelId="{B364CDCB-CDA9-4AD1-831F-4542AC0B6B53}">
      <dgm:prSet phldrT="[Text]" custT="1"/>
      <dgm:spPr/>
      <dgm:t>
        <a:bodyPr/>
        <a:lstStyle/>
        <a:p>
          <a:r>
            <a:rPr lang="en-CA" sz="1500" dirty="0" smtClean="0"/>
            <a:t>Close-out</a:t>
          </a:r>
          <a:endParaRPr lang="en-CA" sz="1500" dirty="0"/>
        </a:p>
      </dgm:t>
    </dgm:pt>
    <dgm:pt modelId="{A50BB534-54C6-4937-BD2C-54E0BFF39D8B}" type="parTrans" cxnId="{AA26185F-DEC5-4AED-B436-9E8467B52812}">
      <dgm:prSet/>
      <dgm:spPr/>
      <dgm:t>
        <a:bodyPr/>
        <a:lstStyle/>
        <a:p>
          <a:endParaRPr lang="en-CA" sz="1500"/>
        </a:p>
      </dgm:t>
    </dgm:pt>
    <dgm:pt modelId="{F2BFD234-60CF-4C8B-91E8-6A13325EA7EE}" type="sibTrans" cxnId="{AA26185F-DEC5-4AED-B436-9E8467B52812}">
      <dgm:prSet/>
      <dgm:spPr/>
      <dgm:t>
        <a:bodyPr/>
        <a:lstStyle/>
        <a:p>
          <a:endParaRPr lang="en-CA" sz="1500"/>
        </a:p>
      </dgm:t>
    </dgm:pt>
    <dgm:pt modelId="{8C6319A0-BFE3-44D6-A2EE-9C1B03074967}" type="pres">
      <dgm:prSet presAssocID="{EF06156A-60D6-4D21-9229-E84039185C01}" presName="Name0" presStyleCnt="0">
        <dgm:presLayoutVars>
          <dgm:dir/>
          <dgm:resizeHandles val="exact"/>
        </dgm:presLayoutVars>
      </dgm:prSet>
      <dgm:spPr/>
    </dgm:pt>
    <dgm:pt modelId="{741AE409-0828-43D2-902F-76D6F4A60AF8}" type="pres">
      <dgm:prSet presAssocID="{33A1DA80-B1C7-4AC5-A152-248DBA465059}" presName="node" presStyleLbl="node1" presStyleIdx="0" presStyleCnt="5">
        <dgm:presLayoutVars>
          <dgm:bulletEnabled val="1"/>
        </dgm:presLayoutVars>
      </dgm:prSet>
      <dgm:spPr/>
      <dgm:t>
        <a:bodyPr/>
        <a:lstStyle/>
        <a:p>
          <a:endParaRPr lang="en-CA"/>
        </a:p>
      </dgm:t>
    </dgm:pt>
    <dgm:pt modelId="{2C6CB7C5-360F-4FC5-9D64-DF04F417F916}" type="pres">
      <dgm:prSet presAssocID="{A6993D40-E288-4420-B0CC-956F048C9E97}" presName="sibTrans" presStyleLbl="sibTrans2D1" presStyleIdx="0" presStyleCnt="4"/>
      <dgm:spPr/>
      <dgm:t>
        <a:bodyPr/>
        <a:lstStyle/>
        <a:p>
          <a:endParaRPr lang="en-CA"/>
        </a:p>
      </dgm:t>
    </dgm:pt>
    <dgm:pt modelId="{4F95A8B7-F140-4A4D-A029-280E1B8AEB98}" type="pres">
      <dgm:prSet presAssocID="{A6993D40-E288-4420-B0CC-956F048C9E97}" presName="connectorText" presStyleLbl="sibTrans2D1" presStyleIdx="0" presStyleCnt="4"/>
      <dgm:spPr/>
      <dgm:t>
        <a:bodyPr/>
        <a:lstStyle/>
        <a:p>
          <a:endParaRPr lang="en-CA"/>
        </a:p>
      </dgm:t>
    </dgm:pt>
    <dgm:pt modelId="{66F4E4D4-C5FB-4510-AEFD-DDDF55A491D4}" type="pres">
      <dgm:prSet presAssocID="{536F85FF-909C-4DA4-8DF7-027341624D92}" presName="node" presStyleLbl="node1" presStyleIdx="1" presStyleCnt="5">
        <dgm:presLayoutVars>
          <dgm:bulletEnabled val="1"/>
        </dgm:presLayoutVars>
      </dgm:prSet>
      <dgm:spPr/>
      <dgm:t>
        <a:bodyPr/>
        <a:lstStyle/>
        <a:p>
          <a:endParaRPr lang="en-CA"/>
        </a:p>
      </dgm:t>
    </dgm:pt>
    <dgm:pt modelId="{427A4361-21DB-4804-90D8-A9D30817FDED}" type="pres">
      <dgm:prSet presAssocID="{FEA7B247-EB36-4F6E-B58F-47A2422EC1F5}" presName="sibTrans" presStyleLbl="sibTrans2D1" presStyleIdx="1" presStyleCnt="4"/>
      <dgm:spPr/>
      <dgm:t>
        <a:bodyPr/>
        <a:lstStyle/>
        <a:p>
          <a:endParaRPr lang="en-CA"/>
        </a:p>
      </dgm:t>
    </dgm:pt>
    <dgm:pt modelId="{721CC26A-6619-4059-B9D1-FFA7A352DE06}" type="pres">
      <dgm:prSet presAssocID="{FEA7B247-EB36-4F6E-B58F-47A2422EC1F5}" presName="connectorText" presStyleLbl="sibTrans2D1" presStyleIdx="1" presStyleCnt="4"/>
      <dgm:spPr/>
      <dgm:t>
        <a:bodyPr/>
        <a:lstStyle/>
        <a:p>
          <a:endParaRPr lang="en-CA"/>
        </a:p>
      </dgm:t>
    </dgm:pt>
    <dgm:pt modelId="{44360336-64DE-47CE-B488-C7D58AF3B370}" type="pres">
      <dgm:prSet presAssocID="{DB550A89-509E-470C-845F-A865473B9FD0}" presName="node" presStyleLbl="node1" presStyleIdx="2" presStyleCnt="5">
        <dgm:presLayoutVars>
          <dgm:bulletEnabled val="1"/>
        </dgm:presLayoutVars>
      </dgm:prSet>
      <dgm:spPr/>
      <dgm:t>
        <a:bodyPr/>
        <a:lstStyle/>
        <a:p>
          <a:endParaRPr lang="en-CA"/>
        </a:p>
      </dgm:t>
    </dgm:pt>
    <dgm:pt modelId="{1A43D7BC-B1B9-434A-B5F2-BF8087FE53D9}" type="pres">
      <dgm:prSet presAssocID="{AD979551-199D-4F9A-A260-9E5C887E8B3E}" presName="sibTrans" presStyleLbl="sibTrans2D1" presStyleIdx="2" presStyleCnt="4"/>
      <dgm:spPr/>
      <dgm:t>
        <a:bodyPr/>
        <a:lstStyle/>
        <a:p>
          <a:endParaRPr lang="en-CA"/>
        </a:p>
      </dgm:t>
    </dgm:pt>
    <dgm:pt modelId="{240B64B6-EFC1-40F9-85D0-AD31DD02DC56}" type="pres">
      <dgm:prSet presAssocID="{AD979551-199D-4F9A-A260-9E5C887E8B3E}" presName="connectorText" presStyleLbl="sibTrans2D1" presStyleIdx="2" presStyleCnt="4"/>
      <dgm:spPr/>
      <dgm:t>
        <a:bodyPr/>
        <a:lstStyle/>
        <a:p>
          <a:endParaRPr lang="en-CA"/>
        </a:p>
      </dgm:t>
    </dgm:pt>
    <dgm:pt modelId="{C95BA6AF-B82D-4F64-B97B-821E8E0B4D36}" type="pres">
      <dgm:prSet presAssocID="{A38B3422-37C7-4332-B76C-CC2A56B8BAA4}" presName="node" presStyleLbl="node1" presStyleIdx="3" presStyleCnt="5">
        <dgm:presLayoutVars>
          <dgm:bulletEnabled val="1"/>
        </dgm:presLayoutVars>
      </dgm:prSet>
      <dgm:spPr/>
      <dgm:t>
        <a:bodyPr/>
        <a:lstStyle/>
        <a:p>
          <a:endParaRPr lang="en-CA"/>
        </a:p>
      </dgm:t>
    </dgm:pt>
    <dgm:pt modelId="{FC60DD2E-D73E-41AF-B7A8-B1AF62BC722F}" type="pres">
      <dgm:prSet presAssocID="{58D3DE6E-B6F5-414A-A0D7-E00B63074A6B}" presName="sibTrans" presStyleLbl="sibTrans2D1" presStyleIdx="3" presStyleCnt="4"/>
      <dgm:spPr/>
      <dgm:t>
        <a:bodyPr/>
        <a:lstStyle/>
        <a:p>
          <a:endParaRPr lang="en-CA"/>
        </a:p>
      </dgm:t>
    </dgm:pt>
    <dgm:pt modelId="{0C0E702E-21EF-4599-8D82-C8BAC3D05055}" type="pres">
      <dgm:prSet presAssocID="{58D3DE6E-B6F5-414A-A0D7-E00B63074A6B}" presName="connectorText" presStyleLbl="sibTrans2D1" presStyleIdx="3" presStyleCnt="4"/>
      <dgm:spPr/>
      <dgm:t>
        <a:bodyPr/>
        <a:lstStyle/>
        <a:p>
          <a:endParaRPr lang="en-CA"/>
        </a:p>
      </dgm:t>
    </dgm:pt>
    <dgm:pt modelId="{C026BEFE-00AB-43C0-B810-B32787408BE3}" type="pres">
      <dgm:prSet presAssocID="{B364CDCB-CDA9-4AD1-831F-4542AC0B6B53}" presName="node" presStyleLbl="node1" presStyleIdx="4" presStyleCnt="5">
        <dgm:presLayoutVars>
          <dgm:bulletEnabled val="1"/>
        </dgm:presLayoutVars>
      </dgm:prSet>
      <dgm:spPr/>
      <dgm:t>
        <a:bodyPr/>
        <a:lstStyle/>
        <a:p>
          <a:endParaRPr lang="en-CA"/>
        </a:p>
      </dgm:t>
    </dgm:pt>
  </dgm:ptLst>
  <dgm:cxnLst>
    <dgm:cxn modelId="{1D72D3AB-39A2-4992-A4A2-DF6E1CAC202D}" srcId="{EF06156A-60D6-4D21-9229-E84039185C01}" destId="{536F85FF-909C-4DA4-8DF7-027341624D92}" srcOrd="1" destOrd="0" parTransId="{C7DA62DB-4ADA-4148-A9E3-D386B921C74F}" sibTransId="{FEA7B247-EB36-4F6E-B58F-47A2422EC1F5}"/>
    <dgm:cxn modelId="{6DE23536-9A9F-4A54-9496-4549097E6E07}" srcId="{EF06156A-60D6-4D21-9229-E84039185C01}" destId="{33A1DA80-B1C7-4AC5-A152-248DBA465059}" srcOrd="0" destOrd="0" parTransId="{3BC17EE7-3E5E-47A1-943A-F73CAA35FC44}" sibTransId="{A6993D40-E288-4420-B0CC-956F048C9E97}"/>
    <dgm:cxn modelId="{FA2EA8D9-5118-4B30-8F2F-7A95D9DBA2C3}" type="presOf" srcId="{FEA7B247-EB36-4F6E-B58F-47A2422EC1F5}" destId="{721CC26A-6619-4059-B9D1-FFA7A352DE06}" srcOrd="1" destOrd="0" presId="urn:microsoft.com/office/officeart/2005/8/layout/process1"/>
    <dgm:cxn modelId="{A0119A94-B6ED-49A6-8D5F-3E0FF932FF9A}" type="presOf" srcId="{DB550A89-509E-470C-845F-A865473B9FD0}" destId="{44360336-64DE-47CE-B488-C7D58AF3B370}" srcOrd="0" destOrd="0" presId="urn:microsoft.com/office/officeart/2005/8/layout/process1"/>
    <dgm:cxn modelId="{CAE741F9-A5E6-4C0E-B619-420394A5A6C9}" type="presOf" srcId="{58D3DE6E-B6F5-414A-A0D7-E00B63074A6B}" destId="{0C0E702E-21EF-4599-8D82-C8BAC3D05055}" srcOrd="1" destOrd="0" presId="urn:microsoft.com/office/officeart/2005/8/layout/process1"/>
    <dgm:cxn modelId="{AA26185F-DEC5-4AED-B436-9E8467B52812}" srcId="{EF06156A-60D6-4D21-9229-E84039185C01}" destId="{B364CDCB-CDA9-4AD1-831F-4542AC0B6B53}" srcOrd="4" destOrd="0" parTransId="{A50BB534-54C6-4937-BD2C-54E0BFF39D8B}" sibTransId="{F2BFD234-60CF-4C8B-91E8-6A13325EA7EE}"/>
    <dgm:cxn modelId="{8F0F4E79-1462-42A4-94A5-1D0876DC0C3E}" type="presOf" srcId="{58D3DE6E-B6F5-414A-A0D7-E00B63074A6B}" destId="{FC60DD2E-D73E-41AF-B7A8-B1AF62BC722F}" srcOrd="0" destOrd="0" presId="urn:microsoft.com/office/officeart/2005/8/layout/process1"/>
    <dgm:cxn modelId="{20BC8C5E-F2FE-4979-9E3C-EB9250BC6908}" type="presOf" srcId="{FEA7B247-EB36-4F6E-B58F-47A2422EC1F5}" destId="{427A4361-21DB-4804-90D8-A9D30817FDED}" srcOrd="0" destOrd="0" presId="urn:microsoft.com/office/officeart/2005/8/layout/process1"/>
    <dgm:cxn modelId="{47369EEA-F09B-43DD-BB53-CAAD61EF03B2}" srcId="{EF06156A-60D6-4D21-9229-E84039185C01}" destId="{A38B3422-37C7-4332-B76C-CC2A56B8BAA4}" srcOrd="3" destOrd="0" parTransId="{2D8D1DAD-2E70-40A8-9B0E-A9B039732887}" sibTransId="{58D3DE6E-B6F5-414A-A0D7-E00B63074A6B}"/>
    <dgm:cxn modelId="{70D69479-56F7-43CD-A776-D836D7181958}" type="presOf" srcId="{AD979551-199D-4F9A-A260-9E5C887E8B3E}" destId="{1A43D7BC-B1B9-434A-B5F2-BF8087FE53D9}" srcOrd="0" destOrd="0" presId="urn:microsoft.com/office/officeart/2005/8/layout/process1"/>
    <dgm:cxn modelId="{0549037C-7008-4C05-AF24-21B6BBFCF8E2}" type="presOf" srcId="{B364CDCB-CDA9-4AD1-831F-4542AC0B6B53}" destId="{C026BEFE-00AB-43C0-B810-B32787408BE3}" srcOrd="0" destOrd="0" presId="urn:microsoft.com/office/officeart/2005/8/layout/process1"/>
    <dgm:cxn modelId="{6A29B67C-284F-44B0-9C76-5A72B0714EDF}" type="presOf" srcId="{A6993D40-E288-4420-B0CC-956F048C9E97}" destId="{2C6CB7C5-360F-4FC5-9D64-DF04F417F916}" srcOrd="0" destOrd="0" presId="urn:microsoft.com/office/officeart/2005/8/layout/process1"/>
    <dgm:cxn modelId="{7ABA22AF-A8DC-4201-97C4-ADF201756E3F}" type="presOf" srcId="{33A1DA80-B1C7-4AC5-A152-248DBA465059}" destId="{741AE409-0828-43D2-902F-76D6F4A60AF8}" srcOrd="0" destOrd="0" presId="urn:microsoft.com/office/officeart/2005/8/layout/process1"/>
    <dgm:cxn modelId="{A119240C-8410-4E2D-A4EB-D923AA70B7BB}" type="presOf" srcId="{EF06156A-60D6-4D21-9229-E84039185C01}" destId="{8C6319A0-BFE3-44D6-A2EE-9C1B03074967}" srcOrd="0" destOrd="0" presId="urn:microsoft.com/office/officeart/2005/8/layout/process1"/>
    <dgm:cxn modelId="{2AA9CD35-7F24-4EDA-A6A7-7125EC1BB5D8}" srcId="{EF06156A-60D6-4D21-9229-E84039185C01}" destId="{DB550A89-509E-470C-845F-A865473B9FD0}" srcOrd="2" destOrd="0" parTransId="{67B4872E-A370-441A-8333-1BE4A40CB76B}" sibTransId="{AD979551-199D-4F9A-A260-9E5C887E8B3E}"/>
    <dgm:cxn modelId="{96AA86CE-E9EA-4EEB-8691-A0841D664785}" type="presOf" srcId="{AD979551-199D-4F9A-A260-9E5C887E8B3E}" destId="{240B64B6-EFC1-40F9-85D0-AD31DD02DC56}" srcOrd="1" destOrd="0" presId="urn:microsoft.com/office/officeart/2005/8/layout/process1"/>
    <dgm:cxn modelId="{58D8B824-8471-49F6-9C76-B12149D4FD81}" type="presOf" srcId="{A6993D40-E288-4420-B0CC-956F048C9E97}" destId="{4F95A8B7-F140-4A4D-A029-280E1B8AEB98}" srcOrd="1" destOrd="0" presId="urn:microsoft.com/office/officeart/2005/8/layout/process1"/>
    <dgm:cxn modelId="{D39435EA-D8AA-4FE2-9788-1D49C5A42314}" type="presOf" srcId="{536F85FF-909C-4DA4-8DF7-027341624D92}" destId="{66F4E4D4-C5FB-4510-AEFD-DDDF55A491D4}" srcOrd="0" destOrd="0" presId="urn:microsoft.com/office/officeart/2005/8/layout/process1"/>
    <dgm:cxn modelId="{AA4D4E4A-65A1-44A6-867F-2ED2220E06D0}" type="presOf" srcId="{A38B3422-37C7-4332-B76C-CC2A56B8BAA4}" destId="{C95BA6AF-B82D-4F64-B97B-821E8E0B4D36}" srcOrd="0" destOrd="0" presId="urn:microsoft.com/office/officeart/2005/8/layout/process1"/>
    <dgm:cxn modelId="{C6C2932C-116C-4793-9D95-861F1ABA5AD4}" type="presParOf" srcId="{8C6319A0-BFE3-44D6-A2EE-9C1B03074967}" destId="{741AE409-0828-43D2-902F-76D6F4A60AF8}" srcOrd="0" destOrd="0" presId="urn:microsoft.com/office/officeart/2005/8/layout/process1"/>
    <dgm:cxn modelId="{C4299151-ED8B-403C-B237-3467FA07DBA2}" type="presParOf" srcId="{8C6319A0-BFE3-44D6-A2EE-9C1B03074967}" destId="{2C6CB7C5-360F-4FC5-9D64-DF04F417F916}" srcOrd="1" destOrd="0" presId="urn:microsoft.com/office/officeart/2005/8/layout/process1"/>
    <dgm:cxn modelId="{84021379-D483-42DC-A47F-3A1193B6ECAE}" type="presParOf" srcId="{2C6CB7C5-360F-4FC5-9D64-DF04F417F916}" destId="{4F95A8B7-F140-4A4D-A029-280E1B8AEB98}" srcOrd="0" destOrd="0" presId="urn:microsoft.com/office/officeart/2005/8/layout/process1"/>
    <dgm:cxn modelId="{3EE06117-5A8D-4E02-95EB-CF1E80951B05}" type="presParOf" srcId="{8C6319A0-BFE3-44D6-A2EE-9C1B03074967}" destId="{66F4E4D4-C5FB-4510-AEFD-DDDF55A491D4}" srcOrd="2" destOrd="0" presId="urn:microsoft.com/office/officeart/2005/8/layout/process1"/>
    <dgm:cxn modelId="{4393B9F1-FA20-4BEC-AEF0-00EDD37CE370}" type="presParOf" srcId="{8C6319A0-BFE3-44D6-A2EE-9C1B03074967}" destId="{427A4361-21DB-4804-90D8-A9D30817FDED}" srcOrd="3" destOrd="0" presId="urn:microsoft.com/office/officeart/2005/8/layout/process1"/>
    <dgm:cxn modelId="{24C1C958-AB28-467B-807C-D9D1A3F438F2}" type="presParOf" srcId="{427A4361-21DB-4804-90D8-A9D30817FDED}" destId="{721CC26A-6619-4059-B9D1-FFA7A352DE06}" srcOrd="0" destOrd="0" presId="urn:microsoft.com/office/officeart/2005/8/layout/process1"/>
    <dgm:cxn modelId="{CAFAA7A1-047F-4944-8371-B7046770B7FE}" type="presParOf" srcId="{8C6319A0-BFE3-44D6-A2EE-9C1B03074967}" destId="{44360336-64DE-47CE-B488-C7D58AF3B370}" srcOrd="4" destOrd="0" presId="urn:microsoft.com/office/officeart/2005/8/layout/process1"/>
    <dgm:cxn modelId="{94931E4D-1E2E-4746-8AA8-95A9E78C4EBC}" type="presParOf" srcId="{8C6319A0-BFE3-44D6-A2EE-9C1B03074967}" destId="{1A43D7BC-B1B9-434A-B5F2-BF8087FE53D9}" srcOrd="5" destOrd="0" presId="urn:microsoft.com/office/officeart/2005/8/layout/process1"/>
    <dgm:cxn modelId="{5897FA71-FC34-41F0-9CCB-0E1D3F9D3223}" type="presParOf" srcId="{1A43D7BC-B1B9-434A-B5F2-BF8087FE53D9}" destId="{240B64B6-EFC1-40F9-85D0-AD31DD02DC56}" srcOrd="0" destOrd="0" presId="urn:microsoft.com/office/officeart/2005/8/layout/process1"/>
    <dgm:cxn modelId="{FD625A42-1E51-4FBB-B73F-240F1A537B08}" type="presParOf" srcId="{8C6319A0-BFE3-44D6-A2EE-9C1B03074967}" destId="{C95BA6AF-B82D-4F64-B97B-821E8E0B4D36}" srcOrd="6" destOrd="0" presId="urn:microsoft.com/office/officeart/2005/8/layout/process1"/>
    <dgm:cxn modelId="{9C3E7497-C8A5-4F96-AC43-239300852E22}" type="presParOf" srcId="{8C6319A0-BFE3-44D6-A2EE-9C1B03074967}" destId="{FC60DD2E-D73E-41AF-B7A8-B1AF62BC722F}" srcOrd="7" destOrd="0" presId="urn:microsoft.com/office/officeart/2005/8/layout/process1"/>
    <dgm:cxn modelId="{C0F27F8C-AF37-44FA-8BCF-E046BD23CE86}" type="presParOf" srcId="{FC60DD2E-D73E-41AF-B7A8-B1AF62BC722F}" destId="{0C0E702E-21EF-4599-8D82-C8BAC3D05055}" srcOrd="0" destOrd="0" presId="urn:microsoft.com/office/officeart/2005/8/layout/process1"/>
    <dgm:cxn modelId="{D04B1C93-D7E6-43AB-9F6E-EE06392511D8}" type="presParOf" srcId="{8C6319A0-BFE3-44D6-A2EE-9C1B03074967}" destId="{C026BEFE-00AB-43C0-B810-B32787408BE3}" srcOrd="8"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1D73052-9D75-4D9A-8F90-294DB3DB53D9}">
      <dsp:nvSpPr>
        <dsp:cNvPr id="0" name=""/>
        <dsp:cNvSpPr/>
      </dsp:nvSpPr>
      <dsp:spPr>
        <a:xfrm>
          <a:off x="2825653" y="-111685"/>
          <a:ext cx="1909533" cy="1201316"/>
        </a:xfrm>
        <a:prstGeom prst="roundRect">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ts val="0"/>
            </a:spcAft>
          </a:pPr>
          <a:r>
            <a:rPr lang="en-US" sz="1200" b="1" kern="1200" dirty="0" smtClean="0">
              <a:solidFill>
                <a:schemeClr val="tx1">
                  <a:lumMod val="85000"/>
                  <a:lumOff val="15000"/>
                </a:schemeClr>
              </a:solidFill>
            </a:rPr>
            <a:t>Stakeholder agreement on</a:t>
          </a:r>
        </a:p>
        <a:p>
          <a:pPr lvl="0" algn="ctr" defTabSz="533400">
            <a:lnSpc>
              <a:spcPct val="90000"/>
            </a:lnSpc>
            <a:spcBef>
              <a:spcPct val="0"/>
            </a:spcBef>
            <a:spcAft>
              <a:spcPts val="0"/>
            </a:spcAft>
          </a:pPr>
          <a:r>
            <a:rPr lang="en-US" sz="1200" b="1" kern="1200" dirty="0" smtClean="0">
              <a:solidFill>
                <a:schemeClr val="tx1">
                  <a:lumMod val="85000"/>
                  <a:lumOff val="15000"/>
                </a:schemeClr>
              </a:solidFill>
            </a:rPr>
            <a:t>goals of project</a:t>
          </a:r>
          <a:endParaRPr lang="en-CA" sz="1200" kern="1200" dirty="0"/>
        </a:p>
      </dsp:txBody>
      <dsp:txXfrm>
        <a:off x="2825653" y="-111685"/>
        <a:ext cx="1909533" cy="1201316"/>
      </dsp:txXfrm>
    </dsp:sp>
    <dsp:sp modelId="{B2C8D9F6-6D57-429D-82C7-D8FD001CDCA3}">
      <dsp:nvSpPr>
        <dsp:cNvPr id="0" name=""/>
        <dsp:cNvSpPr/>
      </dsp:nvSpPr>
      <dsp:spPr>
        <a:xfrm>
          <a:off x="2017185" y="525423"/>
          <a:ext cx="3650689" cy="3650689"/>
        </a:xfrm>
        <a:custGeom>
          <a:avLst/>
          <a:gdLst/>
          <a:ahLst/>
          <a:cxnLst/>
          <a:rect l="0" t="0" r="0" b="0"/>
          <a:pathLst>
            <a:path>
              <a:moveTo>
                <a:pt x="2725707" y="237506"/>
              </a:moveTo>
              <a:arcTo wR="1825344" hR="1825344" stAng="17973290" swAng="1649668"/>
            </a:path>
          </a:pathLst>
        </a:custGeom>
        <a:noFill/>
        <a:ln w="38100" cap="flat" cmpd="sng" algn="ctr">
          <a:solidFill>
            <a:srgbClr val="7DB56B"/>
          </a:solidFill>
          <a:prstDash val="solid"/>
        </a:ln>
        <a:effectLst/>
      </dsp:spPr>
      <dsp:style>
        <a:lnRef idx="1">
          <a:scrgbClr r="0" g="0" b="0"/>
        </a:lnRef>
        <a:fillRef idx="0">
          <a:scrgbClr r="0" g="0" b="0"/>
        </a:fillRef>
        <a:effectRef idx="0">
          <a:scrgbClr r="0" g="0" b="0"/>
        </a:effectRef>
        <a:fontRef idx="minor"/>
      </dsp:style>
    </dsp:sp>
    <dsp:sp modelId="{C328D30E-B87E-42F7-8DCB-E082617BE52F}">
      <dsp:nvSpPr>
        <dsp:cNvPr id="0" name=""/>
        <dsp:cNvSpPr/>
      </dsp:nvSpPr>
      <dsp:spPr>
        <a:xfrm>
          <a:off x="4651794" y="1365367"/>
          <a:ext cx="1909533" cy="1201316"/>
        </a:xfrm>
        <a:prstGeom prst="roundRect">
          <a:avLst/>
        </a:prstGeom>
        <a:solidFill>
          <a:schemeClr val="accent3">
            <a:hueOff val="-469102"/>
            <a:satOff val="3993"/>
            <a:lumOff val="1177"/>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ts val="0"/>
            </a:spcAft>
          </a:pPr>
          <a:r>
            <a:rPr lang="en-US" sz="1200" b="1" kern="1200" dirty="0" smtClean="0">
              <a:solidFill>
                <a:schemeClr val="tx1">
                  <a:lumMod val="85000"/>
                  <a:lumOff val="15000"/>
                </a:schemeClr>
              </a:solidFill>
            </a:rPr>
            <a:t>Effective communication</a:t>
          </a:r>
        </a:p>
        <a:p>
          <a:pPr lvl="0" algn="ctr" defTabSz="533400">
            <a:lnSpc>
              <a:spcPct val="90000"/>
            </a:lnSpc>
            <a:spcBef>
              <a:spcPct val="0"/>
            </a:spcBef>
            <a:spcAft>
              <a:spcPts val="0"/>
            </a:spcAft>
          </a:pPr>
          <a:r>
            <a:rPr lang="en-US" sz="1200" b="1" kern="1200" dirty="0" smtClean="0">
              <a:solidFill>
                <a:schemeClr val="tx1">
                  <a:lumMod val="85000"/>
                  <a:lumOff val="15000"/>
                </a:schemeClr>
              </a:solidFill>
            </a:rPr>
            <a:t>among stakeholders</a:t>
          </a:r>
          <a:endParaRPr lang="en-CA" sz="1200" kern="1200" dirty="0"/>
        </a:p>
      </dsp:txBody>
      <dsp:txXfrm>
        <a:off x="4651794" y="1365367"/>
        <a:ext cx="1909533" cy="1201316"/>
      </dsp:txXfrm>
    </dsp:sp>
    <dsp:sp modelId="{96D5589D-79FC-4FE1-B4F2-8C460C9F8902}">
      <dsp:nvSpPr>
        <dsp:cNvPr id="0" name=""/>
        <dsp:cNvSpPr/>
      </dsp:nvSpPr>
      <dsp:spPr>
        <a:xfrm>
          <a:off x="2032967" y="271938"/>
          <a:ext cx="3650689" cy="3650689"/>
        </a:xfrm>
        <a:custGeom>
          <a:avLst/>
          <a:gdLst/>
          <a:ahLst/>
          <a:cxnLst/>
          <a:rect l="0" t="0" r="0" b="0"/>
          <a:pathLst>
            <a:path>
              <a:moveTo>
                <a:pt x="3588140" y="2299091"/>
              </a:moveTo>
              <a:arcTo wR="1825344" hR="1825344" stAng="902559" swAng="832515"/>
            </a:path>
          </a:pathLst>
        </a:custGeom>
        <a:noFill/>
        <a:ln w="38100" cap="flat" cmpd="sng" algn="ctr">
          <a:solidFill>
            <a:srgbClr val="7DB56B"/>
          </a:solidFill>
          <a:prstDash val="solid"/>
        </a:ln>
        <a:effectLst/>
      </dsp:spPr>
      <dsp:style>
        <a:lnRef idx="1">
          <a:scrgbClr r="0" g="0" b="0"/>
        </a:lnRef>
        <a:fillRef idx="0">
          <a:scrgbClr r="0" g="0" b="0"/>
        </a:fillRef>
        <a:effectRef idx="0">
          <a:scrgbClr r="0" g="0" b="0"/>
        </a:effectRef>
        <a:fontRef idx="minor"/>
      </dsp:style>
    </dsp:sp>
    <dsp:sp modelId="{1F466D99-19A9-4AC1-B9E2-D1620C721151}">
      <dsp:nvSpPr>
        <dsp:cNvPr id="0" name=""/>
        <dsp:cNvSpPr/>
      </dsp:nvSpPr>
      <dsp:spPr>
        <a:xfrm>
          <a:off x="4104453" y="2983874"/>
          <a:ext cx="1909533" cy="1201316"/>
        </a:xfrm>
        <a:prstGeom prst="roundRect">
          <a:avLst/>
        </a:prstGeom>
        <a:solidFill>
          <a:schemeClr val="accent3">
            <a:hueOff val="-938204"/>
            <a:satOff val="7986"/>
            <a:lumOff val="2353"/>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lumMod val="85000"/>
                  <a:lumOff val="15000"/>
                </a:schemeClr>
              </a:solidFill>
            </a:rPr>
            <a:t>Controlled scope</a:t>
          </a:r>
          <a:endParaRPr lang="en-CA" sz="1200" kern="1200" dirty="0"/>
        </a:p>
      </dsp:txBody>
      <dsp:txXfrm>
        <a:off x="4104453" y="2983874"/>
        <a:ext cx="1909533" cy="1201316"/>
      </dsp:txXfrm>
    </dsp:sp>
    <dsp:sp modelId="{7D688059-6895-46B1-89A3-76FF4CC90B20}">
      <dsp:nvSpPr>
        <dsp:cNvPr id="0" name=""/>
        <dsp:cNvSpPr/>
      </dsp:nvSpPr>
      <dsp:spPr>
        <a:xfrm>
          <a:off x="1932653" y="469878"/>
          <a:ext cx="3650689" cy="3650689"/>
        </a:xfrm>
        <a:custGeom>
          <a:avLst/>
          <a:gdLst/>
          <a:ahLst/>
          <a:cxnLst/>
          <a:rect l="0" t="0" r="0" b="0"/>
          <a:pathLst>
            <a:path>
              <a:moveTo>
                <a:pt x="2165434" y="3618727"/>
              </a:moveTo>
              <a:arcTo wR="1825344" hR="1825344" stAng="4755730" swAng="1202710"/>
            </a:path>
          </a:pathLst>
        </a:custGeom>
        <a:noFill/>
        <a:ln w="38100" cap="flat" cmpd="sng" algn="ctr">
          <a:solidFill>
            <a:srgbClr val="7DB56B"/>
          </a:solidFill>
          <a:prstDash val="solid"/>
        </a:ln>
        <a:effectLst/>
      </dsp:spPr>
      <dsp:style>
        <a:lnRef idx="1">
          <a:scrgbClr r="0" g="0" b="0"/>
        </a:lnRef>
        <a:fillRef idx="0">
          <a:scrgbClr r="0" g="0" b="0"/>
        </a:fillRef>
        <a:effectRef idx="0">
          <a:scrgbClr r="0" g="0" b="0"/>
        </a:effectRef>
        <a:fontRef idx="minor"/>
      </dsp:style>
    </dsp:sp>
    <dsp:sp modelId="{8361224C-2FB6-4DFF-99FB-351109D2CA77}">
      <dsp:nvSpPr>
        <dsp:cNvPr id="0" name=""/>
        <dsp:cNvSpPr/>
      </dsp:nvSpPr>
      <dsp:spPr>
        <a:xfrm>
          <a:off x="1546857" y="2995146"/>
          <a:ext cx="1909533" cy="1201316"/>
        </a:xfrm>
        <a:prstGeom prst="roundRect">
          <a:avLst/>
        </a:prstGeom>
        <a:solidFill>
          <a:schemeClr val="accent3">
            <a:hueOff val="-1407306"/>
            <a:satOff val="11978"/>
            <a:lumOff val="353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lumMod val="85000"/>
                  <a:lumOff val="15000"/>
                </a:schemeClr>
              </a:solidFill>
            </a:rPr>
            <a:t>Plan with clear schedule and responsibilities</a:t>
          </a:r>
          <a:endParaRPr lang="en-CA" sz="1200" kern="1200" dirty="0"/>
        </a:p>
      </dsp:txBody>
      <dsp:txXfrm>
        <a:off x="1546857" y="2995146"/>
        <a:ext cx="1909533" cy="1201316"/>
      </dsp:txXfrm>
    </dsp:sp>
    <dsp:sp modelId="{A620F0F6-9C57-4312-9F3C-6E820CC6C792}">
      <dsp:nvSpPr>
        <dsp:cNvPr id="0" name=""/>
        <dsp:cNvSpPr/>
      </dsp:nvSpPr>
      <dsp:spPr>
        <a:xfrm>
          <a:off x="1911799" y="356660"/>
          <a:ext cx="3650689" cy="3650689"/>
        </a:xfrm>
        <a:custGeom>
          <a:avLst/>
          <a:gdLst/>
          <a:ahLst/>
          <a:cxnLst/>
          <a:rect l="0" t="0" r="0" b="0"/>
          <a:pathLst>
            <a:path>
              <a:moveTo>
                <a:pt x="189104" y="2634419"/>
              </a:moveTo>
              <a:arcTo wR="1825344" hR="1825344" stAng="9221335" swAng="840151"/>
            </a:path>
          </a:pathLst>
        </a:custGeom>
        <a:noFill/>
        <a:ln w="38100" cap="flat" cmpd="sng" algn="ctr">
          <a:solidFill>
            <a:srgbClr val="7DB56B"/>
          </a:solidFill>
          <a:prstDash val="solid"/>
        </a:ln>
        <a:effectLst/>
      </dsp:spPr>
      <dsp:style>
        <a:lnRef idx="1">
          <a:scrgbClr r="0" g="0" b="0"/>
        </a:lnRef>
        <a:fillRef idx="0">
          <a:scrgbClr r="0" g="0" b="0"/>
        </a:fillRef>
        <a:effectRef idx="0">
          <a:scrgbClr r="0" g="0" b="0"/>
        </a:effectRef>
        <a:fontRef idx="minor"/>
      </dsp:style>
    </dsp:sp>
    <dsp:sp modelId="{02D36CEF-3F84-49E4-AE4F-F83CE614D890}">
      <dsp:nvSpPr>
        <dsp:cNvPr id="0" name=""/>
        <dsp:cNvSpPr/>
      </dsp:nvSpPr>
      <dsp:spPr>
        <a:xfrm>
          <a:off x="1013858" y="1365373"/>
          <a:ext cx="1909533" cy="1201316"/>
        </a:xfrm>
        <a:prstGeom prst="roundRect">
          <a:avLst/>
        </a:prstGeom>
        <a:solidFill>
          <a:schemeClr val="accent3">
            <a:hueOff val="-1876408"/>
            <a:satOff val="15971"/>
            <a:lumOff val="4706"/>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lumMod val="85000"/>
                  <a:lumOff val="15000"/>
                </a:schemeClr>
              </a:solidFill>
            </a:rPr>
            <a:t>Management support</a:t>
          </a:r>
          <a:endParaRPr lang="en-US" sz="1200" b="1" kern="1200" dirty="0">
            <a:solidFill>
              <a:schemeClr val="tx1">
                <a:lumMod val="85000"/>
                <a:lumOff val="15000"/>
              </a:schemeClr>
            </a:solidFill>
          </a:endParaRPr>
        </a:p>
      </dsp:txBody>
      <dsp:txXfrm>
        <a:off x="1013858" y="1365373"/>
        <a:ext cx="1909533" cy="1201316"/>
      </dsp:txXfrm>
    </dsp:sp>
    <dsp:sp modelId="{537E6980-FA4C-43C2-87B4-299E97FAB10D}">
      <dsp:nvSpPr>
        <dsp:cNvPr id="0" name=""/>
        <dsp:cNvSpPr/>
      </dsp:nvSpPr>
      <dsp:spPr>
        <a:xfrm>
          <a:off x="1918709" y="510713"/>
          <a:ext cx="3650689" cy="3650689"/>
        </a:xfrm>
        <a:custGeom>
          <a:avLst/>
          <a:gdLst/>
          <a:ahLst/>
          <a:cxnLst/>
          <a:rect l="0" t="0" r="0" b="0"/>
          <a:pathLst>
            <a:path>
              <a:moveTo>
                <a:pt x="284153" y="847279"/>
              </a:moveTo>
              <a:arcTo wR="1825344" hR="1825344" stAng="12743993" swAng="1627097"/>
            </a:path>
          </a:pathLst>
        </a:custGeom>
        <a:noFill/>
        <a:ln w="38100" cap="flat" cmpd="sng" algn="ctr">
          <a:solidFill>
            <a:srgbClr val="7DB56B"/>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C8F76A7-2E45-4EFF-9B52-8481D49AF097}">
      <dsp:nvSpPr>
        <dsp:cNvPr id="0" name=""/>
        <dsp:cNvSpPr/>
      </dsp:nvSpPr>
      <dsp:spPr>
        <a:xfrm>
          <a:off x="1054312" y="100609"/>
          <a:ext cx="1275751" cy="637875"/>
        </a:xfrm>
        <a:prstGeom prst="roundRect">
          <a:avLst>
            <a:gd name="adj" fmla="val 10000"/>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CA" sz="1900" kern="1200" dirty="0" smtClean="0"/>
            <a:t>Outcomes</a:t>
          </a:r>
          <a:endParaRPr lang="en-CA" sz="1900" kern="1200" dirty="0"/>
        </a:p>
      </dsp:txBody>
      <dsp:txXfrm>
        <a:off x="1054312" y="100609"/>
        <a:ext cx="1275751" cy="637875"/>
      </dsp:txXfrm>
    </dsp:sp>
    <dsp:sp modelId="{D10AF240-7451-4374-AB4F-F82A65C70945}">
      <dsp:nvSpPr>
        <dsp:cNvPr id="0" name=""/>
        <dsp:cNvSpPr/>
      </dsp:nvSpPr>
      <dsp:spPr>
        <a:xfrm rot="3600000">
          <a:off x="1886354" y="1220519"/>
          <a:ext cx="665448" cy="223256"/>
        </a:xfrm>
        <a:prstGeom prst="lef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CA" sz="1000" kern="1200"/>
        </a:p>
      </dsp:txBody>
      <dsp:txXfrm rot="3600000">
        <a:off x="1886354" y="1220519"/>
        <a:ext cx="665448" cy="223256"/>
      </dsp:txXfrm>
    </dsp:sp>
    <dsp:sp modelId="{A927D638-F9E8-44AA-A599-9EDAE21DFA2B}">
      <dsp:nvSpPr>
        <dsp:cNvPr id="0" name=""/>
        <dsp:cNvSpPr/>
      </dsp:nvSpPr>
      <dsp:spPr>
        <a:xfrm>
          <a:off x="2108093" y="1925811"/>
          <a:ext cx="1275751" cy="637875"/>
        </a:xfrm>
        <a:prstGeom prst="roundRect">
          <a:avLst>
            <a:gd name="adj" fmla="val 10000"/>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CA" sz="1900" kern="1200" dirty="0"/>
            <a:t>Resources</a:t>
          </a:r>
        </a:p>
      </dsp:txBody>
      <dsp:txXfrm>
        <a:off x="2108093" y="1925811"/>
        <a:ext cx="1275751" cy="637875"/>
      </dsp:txXfrm>
    </dsp:sp>
    <dsp:sp modelId="{01E16FEA-6018-407A-A0D8-AE30EFD4EE28}">
      <dsp:nvSpPr>
        <dsp:cNvPr id="0" name=""/>
        <dsp:cNvSpPr/>
      </dsp:nvSpPr>
      <dsp:spPr>
        <a:xfrm rot="10800000">
          <a:off x="1359463" y="2133120"/>
          <a:ext cx="665448" cy="223256"/>
        </a:xfrm>
        <a:prstGeom prst="lef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CA" sz="1000" kern="1200"/>
        </a:p>
      </dsp:txBody>
      <dsp:txXfrm rot="10800000">
        <a:off x="1359463" y="2133120"/>
        <a:ext cx="665448" cy="223256"/>
      </dsp:txXfrm>
    </dsp:sp>
    <dsp:sp modelId="{8330406E-5312-4F3D-AD89-21273722DE3B}">
      <dsp:nvSpPr>
        <dsp:cNvPr id="0" name=""/>
        <dsp:cNvSpPr/>
      </dsp:nvSpPr>
      <dsp:spPr>
        <a:xfrm>
          <a:off x="531" y="1925811"/>
          <a:ext cx="1275751" cy="637875"/>
        </a:xfrm>
        <a:prstGeom prst="roundRect">
          <a:avLst>
            <a:gd name="adj" fmla="val 10000"/>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CA" sz="1900" kern="1200" dirty="0"/>
            <a:t>Time</a:t>
          </a:r>
        </a:p>
      </dsp:txBody>
      <dsp:txXfrm>
        <a:off x="531" y="1925811"/>
        <a:ext cx="1275751" cy="637875"/>
      </dsp:txXfrm>
    </dsp:sp>
    <dsp:sp modelId="{41FBFFED-6517-43EE-915A-34CD6ECC7844}">
      <dsp:nvSpPr>
        <dsp:cNvPr id="0" name=""/>
        <dsp:cNvSpPr/>
      </dsp:nvSpPr>
      <dsp:spPr>
        <a:xfrm rot="18000000">
          <a:off x="832573" y="1220519"/>
          <a:ext cx="665448" cy="223256"/>
        </a:xfrm>
        <a:prstGeom prst="lef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CA" sz="1000" kern="1200"/>
        </a:p>
      </dsp:txBody>
      <dsp:txXfrm rot="18000000">
        <a:off x="832573" y="1220519"/>
        <a:ext cx="665448" cy="22325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06AF703-9F5F-4120-9FCC-B4EC938B353A}">
      <dsp:nvSpPr>
        <dsp:cNvPr id="0" name=""/>
        <dsp:cNvSpPr/>
      </dsp:nvSpPr>
      <dsp:spPr>
        <a:xfrm>
          <a:off x="1439463" y="262159"/>
          <a:ext cx="3534733" cy="3534733"/>
        </a:xfrm>
        <a:prstGeom prst="pie">
          <a:avLst>
            <a:gd name="adj1" fmla="val 16200000"/>
            <a:gd name="adj2" fmla="val 0"/>
          </a:avLst>
        </a:prstGeom>
        <a:solidFill>
          <a:schemeClr val="accent3">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3">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Accepted by Stakeholders (Expectations)</a:t>
          </a:r>
          <a:endParaRPr lang="en-US" sz="1500" kern="1200" dirty="0"/>
        </a:p>
      </dsp:txBody>
      <dsp:txXfrm>
        <a:off x="3247226" y="916085"/>
        <a:ext cx="1304484" cy="1052004"/>
      </dsp:txXfrm>
    </dsp:sp>
    <dsp:sp modelId="{E9399EDA-6B27-49B1-8051-61747426049D}">
      <dsp:nvSpPr>
        <dsp:cNvPr id="0" name=""/>
        <dsp:cNvSpPr/>
      </dsp:nvSpPr>
      <dsp:spPr>
        <a:xfrm>
          <a:off x="1290499" y="411123"/>
          <a:ext cx="3534733" cy="3534733"/>
        </a:xfrm>
        <a:prstGeom prst="pie">
          <a:avLst>
            <a:gd name="adj1" fmla="val 0"/>
            <a:gd name="adj2" fmla="val 5400000"/>
          </a:avLst>
        </a:prstGeom>
        <a:solidFill>
          <a:schemeClr val="accent3">
            <a:hueOff val="-625469"/>
            <a:satOff val="5324"/>
            <a:lumOff val="1569"/>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3">
              <a:hueOff val="-625469"/>
              <a:satOff val="5324"/>
              <a:lumOff val="1569"/>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Within Resources</a:t>
          </a:r>
          <a:endParaRPr lang="en-US" sz="1500" kern="1200" dirty="0"/>
        </a:p>
      </dsp:txBody>
      <dsp:txXfrm>
        <a:off x="3120986" y="2241610"/>
        <a:ext cx="1304484" cy="1052004"/>
      </dsp:txXfrm>
    </dsp:sp>
    <dsp:sp modelId="{839965D1-A596-4C92-AB28-9C73C927EF0D}">
      <dsp:nvSpPr>
        <dsp:cNvPr id="0" name=""/>
        <dsp:cNvSpPr/>
      </dsp:nvSpPr>
      <dsp:spPr>
        <a:xfrm>
          <a:off x="1290499" y="411123"/>
          <a:ext cx="3534733" cy="3534733"/>
        </a:xfrm>
        <a:prstGeom prst="pie">
          <a:avLst>
            <a:gd name="adj1" fmla="val 5400000"/>
            <a:gd name="adj2" fmla="val 10800000"/>
          </a:avLst>
        </a:prstGeom>
        <a:solidFill>
          <a:schemeClr val="accent3">
            <a:hueOff val="-1250939"/>
            <a:satOff val="10647"/>
            <a:lumOff val="3137"/>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3">
              <a:hueOff val="-1250939"/>
              <a:satOff val="10647"/>
              <a:lumOff val="3137"/>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On Time</a:t>
          </a:r>
          <a:endParaRPr lang="en-US" sz="1500" kern="1200" dirty="0"/>
        </a:p>
      </dsp:txBody>
      <dsp:txXfrm>
        <a:off x="1690260" y="2241610"/>
        <a:ext cx="1304484" cy="1052004"/>
      </dsp:txXfrm>
    </dsp:sp>
    <dsp:sp modelId="{8159446F-AF45-4B52-8DAF-E53EC72F4DA7}">
      <dsp:nvSpPr>
        <dsp:cNvPr id="0" name=""/>
        <dsp:cNvSpPr/>
      </dsp:nvSpPr>
      <dsp:spPr>
        <a:xfrm>
          <a:off x="1290499" y="411123"/>
          <a:ext cx="3534733" cy="3534733"/>
        </a:xfrm>
        <a:prstGeom prst="pie">
          <a:avLst>
            <a:gd name="adj1" fmla="val 10800000"/>
            <a:gd name="adj2" fmla="val 16200000"/>
          </a:avLst>
        </a:prstGeom>
        <a:solidFill>
          <a:schemeClr val="accent3">
            <a:hueOff val="-1876408"/>
            <a:satOff val="15971"/>
            <a:lumOff val="4706"/>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3">
              <a:hueOff val="-1876408"/>
              <a:satOff val="15971"/>
              <a:lumOff val="4706"/>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smtClean="0"/>
            <a:t>Outcomes Achieved</a:t>
          </a:r>
          <a:endParaRPr lang="en-US" sz="1500" kern="1200" dirty="0"/>
        </a:p>
      </dsp:txBody>
      <dsp:txXfrm>
        <a:off x="1690260" y="1063365"/>
        <a:ext cx="1304484" cy="105200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41AE409-0828-43D2-902F-76D6F4A60AF8}">
      <dsp:nvSpPr>
        <dsp:cNvPr id="0" name=""/>
        <dsp:cNvSpPr/>
      </dsp:nvSpPr>
      <dsp:spPr>
        <a:xfrm>
          <a:off x="3480" y="504372"/>
          <a:ext cx="1079065" cy="647439"/>
        </a:xfrm>
        <a:prstGeom prst="roundRect">
          <a:avLst>
            <a:gd name="adj" fmla="val 10000"/>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CA" sz="1500" kern="1200" dirty="0" smtClean="0"/>
            <a:t>Initiation</a:t>
          </a:r>
          <a:endParaRPr lang="en-CA" sz="1500" kern="1200" dirty="0"/>
        </a:p>
      </dsp:txBody>
      <dsp:txXfrm>
        <a:off x="3480" y="504372"/>
        <a:ext cx="1079065" cy="647439"/>
      </dsp:txXfrm>
    </dsp:sp>
    <dsp:sp modelId="{2C6CB7C5-360F-4FC5-9D64-DF04F417F916}">
      <dsp:nvSpPr>
        <dsp:cNvPr id="0" name=""/>
        <dsp:cNvSpPr/>
      </dsp:nvSpPr>
      <dsp:spPr>
        <a:xfrm>
          <a:off x="1190452" y="694287"/>
          <a:ext cx="228761" cy="26760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CA" sz="1500" kern="1200" dirty="0"/>
        </a:p>
      </dsp:txBody>
      <dsp:txXfrm>
        <a:off x="1190452" y="694287"/>
        <a:ext cx="228761" cy="267608"/>
      </dsp:txXfrm>
    </dsp:sp>
    <dsp:sp modelId="{66F4E4D4-C5FB-4510-AEFD-DDDF55A491D4}">
      <dsp:nvSpPr>
        <dsp:cNvPr id="0" name=""/>
        <dsp:cNvSpPr/>
      </dsp:nvSpPr>
      <dsp:spPr>
        <a:xfrm>
          <a:off x="1514172" y="504372"/>
          <a:ext cx="1079065" cy="647439"/>
        </a:xfrm>
        <a:prstGeom prst="roundRect">
          <a:avLst>
            <a:gd name="adj" fmla="val 10000"/>
          </a:avLst>
        </a:prstGeom>
        <a:solidFill>
          <a:schemeClr val="accent3">
            <a:hueOff val="-469102"/>
            <a:satOff val="3993"/>
            <a:lumOff val="1177"/>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CA" sz="1500" kern="1200" dirty="0" smtClean="0"/>
            <a:t>Definition</a:t>
          </a:r>
          <a:endParaRPr lang="en-CA" sz="1500" kern="1200" dirty="0"/>
        </a:p>
      </dsp:txBody>
      <dsp:txXfrm>
        <a:off x="1514172" y="504372"/>
        <a:ext cx="1079065" cy="647439"/>
      </dsp:txXfrm>
    </dsp:sp>
    <dsp:sp modelId="{427A4361-21DB-4804-90D8-A9D30817FDED}">
      <dsp:nvSpPr>
        <dsp:cNvPr id="0" name=""/>
        <dsp:cNvSpPr/>
      </dsp:nvSpPr>
      <dsp:spPr>
        <a:xfrm>
          <a:off x="2701143" y="694287"/>
          <a:ext cx="228761" cy="267608"/>
        </a:xfrm>
        <a:prstGeom prst="rightArrow">
          <a:avLst>
            <a:gd name="adj1" fmla="val 60000"/>
            <a:gd name="adj2" fmla="val 50000"/>
          </a:avLst>
        </a:prstGeom>
        <a:solidFill>
          <a:schemeClr val="accent3">
            <a:hueOff val="-625469"/>
            <a:satOff val="5324"/>
            <a:lumOff val="156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CA" sz="1500" kern="1200" dirty="0"/>
        </a:p>
      </dsp:txBody>
      <dsp:txXfrm>
        <a:off x="2701143" y="694287"/>
        <a:ext cx="228761" cy="267608"/>
      </dsp:txXfrm>
    </dsp:sp>
    <dsp:sp modelId="{44360336-64DE-47CE-B488-C7D58AF3B370}">
      <dsp:nvSpPr>
        <dsp:cNvPr id="0" name=""/>
        <dsp:cNvSpPr/>
      </dsp:nvSpPr>
      <dsp:spPr>
        <a:xfrm>
          <a:off x="3024863" y="504372"/>
          <a:ext cx="1079065" cy="647439"/>
        </a:xfrm>
        <a:prstGeom prst="roundRect">
          <a:avLst>
            <a:gd name="adj" fmla="val 10000"/>
          </a:avLst>
        </a:prstGeom>
        <a:solidFill>
          <a:schemeClr val="accent3">
            <a:hueOff val="-938204"/>
            <a:satOff val="7986"/>
            <a:lumOff val="2353"/>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CA" sz="1500" b="0" kern="1200" dirty="0" smtClean="0">
              <a:solidFill>
                <a:schemeClr val="bg1"/>
              </a:solidFill>
            </a:rPr>
            <a:t>Planning</a:t>
          </a:r>
        </a:p>
      </dsp:txBody>
      <dsp:txXfrm>
        <a:off x="3024863" y="504372"/>
        <a:ext cx="1079065" cy="647439"/>
      </dsp:txXfrm>
    </dsp:sp>
    <dsp:sp modelId="{1A43D7BC-B1B9-434A-B5F2-BF8087FE53D9}">
      <dsp:nvSpPr>
        <dsp:cNvPr id="0" name=""/>
        <dsp:cNvSpPr/>
      </dsp:nvSpPr>
      <dsp:spPr>
        <a:xfrm>
          <a:off x="4211835" y="694287"/>
          <a:ext cx="228761" cy="267608"/>
        </a:xfrm>
        <a:prstGeom prst="rightArrow">
          <a:avLst>
            <a:gd name="adj1" fmla="val 60000"/>
            <a:gd name="adj2" fmla="val 50000"/>
          </a:avLst>
        </a:prstGeom>
        <a:solidFill>
          <a:schemeClr val="accent3">
            <a:hueOff val="-1250939"/>
            <a:satOff val="10647"/>
            <a:lumOff val="313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CA" sz="1500" kern="1200" dirty="0"/>
        </a:p>
      </dsp:txBody>
      <dsp:txXfrm>
        <a:off x="4211835" y="694287"/>
        <a:ext cx="228761" cy="267608"/>
      </dsp:txXfrm>
    </dsp:sp>
    <dsp:sp modelId="{C95BA6AF-B82D-4F64-B97B-821E8E0B4D36}">
      <dsp:nvSpPr>
        <dsp:cNvPr id="0" name=""/>
        <dsp:cNvSpPr/>
      </dsp:nvSpPr>
      <dsp:spPr>
        <a:xfrm>
          <a:off x="4535554" y="504372"/>
          <a:ext cx="1079065" cy="647439"/>
        </a:xfrm>
        <a:prstGeom prst="roundRect">
          <a:avLst>
            <a:gd name="adj" fmla="val 10000"/>
          </a:avLst>
        </a:prstGeom>
        <a:solidFill>
          <a:schemeClr val="accent3">
            <a:hueOff val="-1407306"/>
            <a:satOff val="11978"/>
            <a:lumOff val="353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CA" sz="1500" kern="1200" dirty="0" smtClean="0"/>
            <a:t>Execution</a:t>
          </a:r>
          <a:endParaRPr lang="en-CA" sz="1500" kern="1200" dirty="0"/>
        </a:p>
      </dsp:txBody>
      <dsp:txXfrm>
        <a:off x="4535554" y="504372"/>
        <a:ext cx="1079065" cy="647439"/>
      </dsp:txXfrm>
    </dsp:sp>
    <dsp:sp modelId="{FC60DD2E-D73E-41AF-B7A8-B1AF62BC722F}">
      <dsp:nvSpPr>
        <dsp:cNvPr id="0" name=""/>
        <dsp:cNvSpPr/>
      </dsp:nvSpPr>
      <dsp:spPr>
        <a:xfrm>
          <a:off x="5722526" y="694287"/>
          <a:ext cx="228761" cy="267608"/>
        </a:xfrm>
        <a:prstGeom prst="rightArrow">
          <a:avLst>
            <a:gd name="adj1" fmla="val 60000"/>
            <a:gd name="adj2" fmla="val 50000"/>
          </a:avLst>
        </a:prstGeom>
        <a:solidFill>
          <a:schemeClr val="accent3">
            <a:hueOff val="-1876408"/>
            <a:satOff val="15971"/>
            <a:lumOff val="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CA" sz="1500" kern="1200" dirty="0"/>
        </a:p>
      </dsp:txBody>
      <dsp:txXfrm>
        <a:off x="5722526" y="694287"/>
        <a:ext cx="228761" cy="267608"/>
      </dsp:txXfrm>
    </dsp:sp>
    <dsp:sp modelId="{C026BEFE-00AB-43C0-B810-B32787408BE3}">
      <dsp:nvSpPr>
        <dsp:cNvPr id="0" name=""/>
        <dsp:cNvSpPr/>
      </dsp:nvSpPr>
      <dsp:spPr>
        <a:xfrm>
          <a:off x="6046245" y="504372"/>
          <a:ext cx="1079065" cy="647439"/>
        </a:xfrm>
        <a:prstGeom prst="roundRect">
          <a:avLst>
            <a:gd name="adj" fmla="val 10000"/>
          </a:avLst>
        </a:prstGeom>
        <a:solidFill>
          <a:schemeClr val="accent3">
            <a:hueOff val="-1876408"/>
            <a:satOff val="15971"/>
            <a:lumOff val="4706"/>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CA" sz="1500" kern="1200" dirty="0" smtClean="0"/>
            <a:t>Close-out</a:t>
          </a:r>
          <a:endParaRPr lang="en-CA" sz="1500" kern="1200" dirty="0"/>
        </a:p>
      </dsp:txBody>
      <dsp:txXfrm>
        <a:off x="6046245" y="504372"/>
        <a:ext cx="1079065" cy="647439"/>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41AE409-0828-43D2-902F-76D6F4A60AF8}">
      <dsp:nvSpPr>
        <dsp:cNvPr id="0" name=""/>
        <dsp:cNvSpPr/>
      </dsp:nvSpPr>
      <dsp:spPr>
        <a:xfrm>
          <a:off x="3480" y="504372"/>
          <a:ext cx="1079065" cy="647439"/>
        </a:xfrm>
        <a:prstGeom prst="roundRect">
          <a:avLst>
            <a:gd name="adj" fmla="val 10000"/>
          </a:avLst>
        </a:prstGeom>
        <a:solidFill>
          <a:schemeClr val="tx1"/>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CA" sz="1500" kern="1200" dirty="0" smtClean="0"/>
            <a:t>Initiation</a:t>
          </a:r>
          <a:endParaRPr lang="en-CA" sz="1500" kern="1200" dirty="0"/>
        </a:p>
      </dsp:txBody>
      <dsp:txXfrm>
        <a:off x="3480" y="504372"/>
        <a:ext cx="1079065" cy="647439"/>
      </dsp:txXfrm>
    </dsp:sp>
    <dsp:sp modelId="{2C6CB7C5-360F-4FC5-9D64-DF04F417F916}">
      <dsp:nvSpPr>
        <dsp:cNvPr id="0" name=""/>
        <dsp:cNvSpPr/>
      </dsp:nvSpPr>
      <dsp:spPr>
        <a:xfrm>
          <a:off x="1190452" y="694287"/>
          <a:ext cx="228761" cy="26760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CA" sz="1500" kern="1200" dirty="0"/>
        </a:p>
      </dsp:txBody>
      <dsp:txXfrm>
        <a:off x="1190452" y="694287"/>
        <a:ext cx="228761" cy="267608"/>
      </dsp:txXfrm>
    </dsp:sp>
    <dsp:sp modelId="{66F4E4D4-C5FB-4510-AEFD-DDDF55A491D4}">
      <dsp:nvSpPr>
        <dsp:cNvPr id="0" name=""/>
        <dsp:cNvSpPr/>
      </dsp:nvSpPr>
      <dsp:spPr>
        <a:xfrm>
          <a:off x="1514172" y="504372"/>
          <a:ext cx="1079065" cy="647439"/>
        </a:xfrm>
        <a:prstGeom prst="roundRect">
          <a:avLst>
            <a:gd name="adj" fmla="val 10000"/>
          </a:avLst>
        </a:prstGeom>
        <a:solidFill>
          <a:schemeClr val="accent3">
            <a:hueOff val="-469102"/>
            <a:satOff val="3993"/>
            <a:lumOff val="1177"/>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CA" sz="1500" kern="1200" dirty="0" smtClean="0"/>
            <a:t>Definition</a:t>
          </a:r>
          <a:endParaRPr lang="en-CA" sz="1500" kern="1200" dirty="0"/>
        </a:p>
      </dsp:txBody>
      <dsp:txXfrm>
        <a:off x="1514172" y="504372"/>
        <a:ext cx="1079065" cy="647439"/>
      </dsp:txXfrm>
    </dsp:sp>
    <dsp:sp modelId="{427A4361-21DB-4804-90D8-A9D30817FDED}">
      <dsp:nvSpPr>
        <dsp:cNvPr id="0" name=""/>
        <dsp:cNvSpPr/>
      </dsp:nvSpPr>
      <dsp:spPr>
        <a:xfrm>
          <a:off x="2701143" y="694287"/>
          <a:ext cx="228761" cy="267608"/>
        </a:xfrm>
        <a:prstGeom prst="rightArrow">
          <a:avLst>
            <a:gd name="adj1" fmla="val 60000"/>
            <a:gd name="adj2" fmla="val 50000"/>
          </a:avLst>
        </a:prstGeom>
        <a:solidFill>
          <a:schemeClr val="accent3">
            <a:hueOff val="-625469"/>
            <a:satOff val="5324"/>
            <a:lumOff val="156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CA" sz="1500" kern="1200" dirty="0"/>
        </a:p>
      </dsp:txBody>
      <dsp:txXfrm>
        <a:off x="2701143" y="694287"/>
        <a:ext cx="228761" cy="267608"/>
      </dsp:txXfrm>
    </dsp:sp>
    <dsp:sp modelId="{44360336-64DE-47CE-B488-C7D58AF3B370}">
      <dsp:nvSpPr>
        <dsp:cNvPr id="0" name=""/>
        <dsp:cNvSpPr/>
      </dsp:nvSpPr>
      <dsp:spPr>
        <a:xfrm>
          <a:off x="3024863" y="504372"/>
          <a:ext cx="1079065" cy="647439"/>
        </a:xfrm>
        <a:prstGeom prst="roundRect">
          <a:avLst>
            <a:gd name="adj" fmla="val 10000"/>
          </a:avLst>
        </a:prstGeom>
        <a:solidFill>
          <a:schemeClr val="accent3">
            <a:hueOff val="-938204"/>
            <a:satOff val="7986"/>
            <a:lumOff val="2353"/>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CA" sz="1500" b="0" kern="1200" dirty="0" smtClean="0">
              <a:solidFill>
                <a:schemeClr val="bg1"/>
              </a:solidFill>
            </a:rPr>
            <a:t>Planning</a:t>
          </a:r>
        </a:p>
      </dsp:txBody>
      <dsp:txXfrm>
        <a:off x="3024863" y="504372"/>
        <a:ext cx="1079065" cy="647439"/>
      </dsp:txXfrm>
    </dsp:sp>
    <dsp:sp modelId="{1A43D7BC-B1B9-434A-B5F2-BF8087FE53D9}">
      <dsp:nvSpPr>
        <dsp:cNvPr id="0" name=""/>
        <dsp:cNvSpPr/>
      </dsp:nvSpPr>
      <dsp:spPr>
        <a:xfrm>
          <a:off x="4211835" y="694287"/>
          <a:ext cx="228761" cy="267608"/>
        </a:xfrm>
        <a:prstGeom prst="rightArrow">
          <a:avLst>
            <a:gd name="adj1" fmla="val 60000"/>
            <a:gd name="adj2" fmla="val 50000"/>
          </a:avLst>
        </a:prstGeom>
        <a:solidFill>
          <a:schemeClr val="accent3">
            <a:hueOff val="-1250939"/>
            <a:satOff val="10647"/>
            <a:lumOff val="313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CA" sz="1500" kern="1200" dirty="0"/>
        </a:p>
      </dsp:txBody>
      <dsp:txXfrm>
        <a:off x="4211835" y="694287"/>
        <a:ext cx="228761" cy="267608"/>
      </dsp:txXfrm>
    </dsp:sp>
    <dsp:sp modelId="{C95BA6AF-B82D-4F64-B97B-821E8E0B4D36}">
      <dsp:nvSpPr>
        <dsp:cNvPr id="0" name=""/>
        <dsp:cNvSpPr/>
      </dsp:nvSpPr>
      <dsp:spPr>
        <a:xfrm>
          <a:off x="4535554" y="504372"/>
          <a:ext cx="1079065" cy="647439"/>
        </a:xfrm>
        <a:prstGeom prst="roundRect">
          <a:avLst>
            <a:gd name="adj" fmla="val 10000"/>
          </a:avLst>
        </a:prstGeom>
        <a:solidFill>
          <a:schemeClr val="accent3">
            <a:hueOff val="-1407306"/>
            <a:satOff val="11978"/>
            <a:lumOff val="353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CA" sz="1500" kern="1200" dirty="0" smtClean="0"/>
            <a:t>Execution</a:t>
          </a:r>
          <a:endParaRPr lang="en-CA" sz="1500" kern="1200" dirty="0"/>
        </a:p>
      </dsp:txBody>
      <dsp:txXfrm>
        <a:off x="4535554" y="504372"/>
        <a:ext cx="1079065" cy="647439"/>
      </dsp:txXfrm>
    </dsp:sp>
    <dsp:sp modelId="{FC60DD2E-D73E-41AF-B7A8-B1AF62BC722F}">
      <dsp:nvSpPr>
        <dsp:cNvPr id="0" name=""/>
        <dsp:cNvSpPr/>
      </dsp:nvSpPr>
      <dsp:spPr>
        <a:xfrm>
          <a:off x="5722526" y="694287"/>
          <a:ext cx="228761" cy="267608"/>
        </a:xfrm>
        <a:prstGeom prst="rightArrow">
          <a:avLst>
            <a:gd name="adj1" fmla="val 60000"/>
            <a:gd name="adj2" fmla="val 50000"/>
          </a:avLst>
        </a:prstGeom>
        <a:solidFill>
          <a:schemeClr val="accent3">
            <a:hueOff val="-1876408"/>
            <a:satOff val="15971"/>
            <a:lumOff val="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CA" sz="1500" kern="1200" dirty="0"/>
        </a:p>
      </dsp:txBody>
      <dsp:txXfrm>
        <a:off x="5722526" y="694287"/>
        <a:ext cx="228761" cy="267608"/>
      </dsp:txXfrm>
    </dsp:sp>
    <dsp:sp modelId="{C026BEFE-00AB-43C0-B810-B32787408BE3}">
      <dsp:nvSpPr>
        <dsp:cNvPr id="0" name=""/>
        <dsp:cNvSpPr/>
      </dsp:nvSpPr>
      <dsp:spPr>
        <a:xfrm>
          <a:off x="6046245" y="504372"/>
          <a:ext cx="1079065" cy="647439"/>
        </a:xfrm>
        <a:prstGeom prst="roundRect">
          <a:avLst>
            <a:gd name="adj" fmla="val 10000"/>
          </a:avLst>
        </a:prstGeom>
        <a:solidFill>
          <a:schemeClr val="accent3">
            <a:hueOff val="-1876408"/>
            <a:satOff val="15971"/>
            <a:lumOff val="4706"/>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CA" sz="1500" kern="1200" dirty="0" smtClean="0"/>
            <a:t>Close-out</a:t>
          </a:r>
          <a:endParaRPr lang="en-CA" sz="1500" kern="1200" dirty="0"/>
        </a:p>
      </dsp:txBody>
      <dsp:txXfrm>
        <a:off x="6046245" y="504372"/>
        <a:ext cx="1079065" cy="647439"/>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41AE409-0828-43D2-902F-76D6F4A60AF8}">
      <dsp:nvSpPr>
        <dsp:cNvPr id="0" name=""/>
        <dsp:cNvSpPr/>
      </dsp:nvSpPr>
      <dsp:spPr>
        <a:xfrm>
          <a:off x="3480" y="504372"/>
          <a:ext cx="1079065" cy="647439"/>
        </a:xfrm>
        <a:prstGeom prst="roundRect">
          <a:avLst>
            <a:gd name="adj" fmla="val 10000"/>
          </a:avLst>
        </a:prstGeom>
        <a:solidFill>
          <a:schemeClr val="tx1"/>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CA" sz="1500" kern="1200" dirty="0" smtClean="0"/>
            <a:t>Initiation</a:t>
          </a:r>
          <a:endParaRPr lang="en-CA" sz="1500" kern="1200" dirty="0"/>
        </a:p>
      </dsp:txBody>
      <dsp:txXfrm>
        <a:off x="3480" y="504372"/>
        <a:ext cx="1079065" cy="647439"/>
      </dsp:txXfrm>
    </dsp:sp>
    <dsp:sp modelId="{2C6CB7C5-360F-4FC5-9D64-DF04F417F916}">
      <dsp:nvSpPr>
        <dsp:cNvPr id="0" name=""/>
        <dsp:cNvSpPr/>
      </dsp:nvSpPr>
      <dsp:spPr>
        <a:xfrm>
          <a:off x="1190452" y="694287"/>
          <a:ext cx="228761" cy="26760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CA" sz="1500" kern="1200" dirty="0"/>
        </a:p>
      </dsp:txBody>
      <dsp:txXfrm>
        <a:off x="1190452" y="694287"/>
        <a:ext cx="228761" cy="267608"/>
      </dsp:txXfrm>
    </dsp:sp>
    <dsp:sp modelId="{66F4E4D4-C5FB-4510-AEFD-DDDF55A491D4}">
      <dsp:nvSpPr>
        <dsp:cNvPr id="0" name=""/>
        <dsp:cNvSpPr/>
      </dsp:nvSpPr>
      <dsp:spPr>
        <a:xfrm>
          <a:off x="1514172" y="504372"/>
          <a:ext cx="1079065" cy="647439"/>
        </a:xfrm>
        <a:prstGeom prst="roundRect">
          <a:avLst>
            <a:gd name="adj" fmla="val 10000"/>
          </a:avLst>
        </a:prstGeom>
        <a:solidFill>
          <a:schemeClr val="accent3">
            <a:hueOff val="-469102"/>
            <a:satOff val="3993"/>
            <a:lumOff val="1177"/>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CA" sz="1500" kern="1200" dirty="0" smtClean="0"/>
            <a:t>Definition</a:t>
          </a:r>
          <a:endParaRPr lang="en-CA" sz="1500" kern="1200" dirty="0"/>
        </a:p>
      </dsp:txBody>
      <dsp:txXfrm>
        <a:off x="1514172" y="504372"/>
        <a:ext cx="1079065" cy="647439"/>
      </dsp:txXfrm>
    </dsp:sp>
    <dsp:sp modelId="{427A4361-21DB-4804-90D8-A9D30817FDED}">
      <dsp:nvSpPr>
        <dsp:cNvPr id="0" name=""/>
        <dsp:cNvSpPr/>
      </dsp:nvSpPr>
      <dsp:spPr>
        <a:xfrm>
          <a:off x="2701143" y="694287"/>
          <a:ext cx="228761" cy="267608"/>
        </a:xfrm>
        <a:prstGeom prst="rightArrow">
          <a:avLst>
            <a:gd name="adj1" fmla="val 60000"/>
            <a:gd name="adj2" fmla="val 50000"/>
          </a:avLst>
        </a:prstGeom>
        <a:solidFill>
          <a:schemeClr val="accent3">
            <a:hueOff val="-625469"/>
            <a:satOff val="5324"/>
            <a:lumOff val="156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CA" sz="1500" kern="1200" dirty="0"/>
        </a:p>
      </dsp:txBody>
      <dsp:txXfrm>
        <a:off x="2701143" y="694287"/>
        <a:ext cx="228761" cy="267608"/>
      </dsp:txXfrm>
    </dsp:sp>
    <dsp:sp modelId="{44360336-64DE-47CE-B488-C7D58AF3B370}">
      <dsp:nvSpPr>
        <dsp:cNvPr id="0" name=""/>
        <dsp:cNvSpPr/>
      </dsp:nvSpPr>
      <dsp:spPr>
        <a:xfrm>
          <a:off x="3024863" y="504372"/>
          <a:ext cx="1079065" cy="647439"/>
        </a:xfrm>
        <a:prstGeom prst="roundRect">
          <a:avLst>
            <a:gd name="adj" fmla="val 10000"/>
          </a:avLst>
        </a:prstGeom>
        <a:solidFill>
          <a:schemeClr val="accent3">
            <a:hueOff val="-938204"/>
            <a:satOff val="7986"/>
            <a:lumOff val="2353"/>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CA" sz="1500" b="0" kern="1200" dirty="0" smtClean="0">
              <a:solidFill>
                <a:schemeClr val="bg1"/>
              </a:solidFill>
            </a:rPr>
            <a:t>Planning</a:t>
          </a:r>
        </a:p>
      </dsp:txBody>
      <dsp:txXfrm>
        <a:off x="3024863" y="504372"/>
        <a:ext cx="1079065" cy="647439"/>
      </dsp:txXfrm>
    </dsp:sp>
    <dsp:sp modelId="{1A43D7BC-B1B9-434A-B5F2-BF8087FE53D9}">
      <dsp:nvSpPr>
        <dsp:cNvPr id="0" name=""/>
        <dsp:cNvSpPr/>
      </dsp:nvSpPr>
      <dsp:spPr>
        <a:xfrm>
          <a:off x="4211835" y="694287"/>
          <a:ext cx="228761" cy="267608"/>
        </a:xfrm>
        <a:prstGeom prst="rightArrow">
          <a:avLst>
            <a:gd name="adj1" fmla="val 60000"/>
            <a:gd name="adj2" fmla="val 50000"/>
          </a:avLst>
        </a:prstGeom>
        <a:solidFill>
          <a:schemeClr val="accent3">
            <a:hueOff val="-1250939"/>
            <a:satOff val="10647"/>
            <a:lumOff val="313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CA" sz="1500" kern="1200" dirty="0"/>
        </a:p>
      </dsp:txBody>
      <dsp:txXfrm>
        <a:off x="4211835" y="694287"/>
        <a:ext cx="228761" cy="267608"/>
      </dsp:txXfrm>
    </dsp:sp>
    <dsp:sp modelId="{C95BA6AF-B82D-4F64-B97B-821E8E0B4D36}">
      <dsp:nvSpPr>
        <dsp:cNvPr id="0" name=""/>
        <dsp:cNvSpPr/>
      </dsp:nvSpPr>
      <dsp:spPr>
        <a:xfrm>
          <a:off x="4535554" y="504372"/>
          <a:ext cx="1079065" cy="647439"/>
        </a:xfrm>
        <a:prstGeom prst="roundRect">
          <a:avLst>
            <a:gd name="adj" fmla="val 10000"/>
          </a:avLst>
        </a:prstGeom>
        <a:solidFill>
          <a:schemeClr val="accent3">
            <a:hueOff val="-1407306"/>
            <a:satOff val="11978"/>
            <a:lumOff val="353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CA" sz="1500" kern="1200" dirty="0" smtClean="0"/>
            <a:t>Execution</a:t>
          </a:r>
          <a:endParaRPr lang="en-CA" sz="1500" kern="1200" dirty="0"/>
        </a:p>
      </dsp:txBody>
      <dsp:txXfrm>
        <a:off x="4535554" y="504372"/>
        <a:ext cx="1079065" cy="647439"/>
      </dsp:txXfrm>
    </dsp:sp>
    <dsp:sp modelId="{FC60DD2E-D73E-41AF-B7A8-B1AF62BC722F}">
      <dsp:nvSpPr>
        <dsp:cNvPr id="0" name=""/>
        <dsp:cNvSpPr/>
      </dsp:nvSpPr>
      <dsp:spPr>
        <a:xfrm>
          <a:off x="5722526" y="694287"/>
          <a:ext cx="228761" cy="267608"/>
        </a:xfrm>
        <a:prstGeom prst="rightArrow">
          <a:avLst>
            <a:gd name="adj1" fmla="val 60000"/>
            <a:gd name="adj2" fmla="val 50000"/>
          </a:avLst>
        </a:prstGeom>
        <a:solidFill>
          <a:schemeClr val="accent3">
            <a:hueOff val="-1876408"/>
            <a:satOff val="15971"/>
            <a:lumOff val="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CA" sz="1500" kern="1200" dirty="0"/>
        </a:p>
      </dsp:txBody>
      <dsp:txXfrm>
        <a:off x="5722526" y="694287"/>
        <a:ext cx="228761" cy="267608"/>
      </dsp:txXfrm>
    </dsp:sp>
    <dsp:sp modelId="{C026BEFE-00AB-43C0-B810-B32787408BE3}">
      <dsp:nvSpPr>
        <dsp:cNvPr id="0" name=""/>
        <dsp:cNvSpPr/>
      </dsp:nvSpPr>
      <dsp:spPr>
        <a:xfrm>
          <a:off x="6046245" y="504372"/>
          <a:ext cx="1079065" cy="647439"/>
        </a:xfrm>
        <a:prstGeom prst="roundRect">
          <a:avLst>
            <a:gd name="adj" fmla="val 10000"/>
          </a:avLst>
        </a:prstGeom>
        <a:solidFill>
          <a:schemeClr val="accent3">
            <a:hueOff val="-1876408"/>
            <a:satOff val="15971"/>
            <a:lumOff val="4706"/>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CA" sz="1500" kern="1200" dirty="0" smtClean="0"/>
            <a:t>Close-out</a:t>
          </a:r>
          <a:endParaRPr lang="en-CA" sz="1500" kern="1200" dirty="0"/>
        </a:p>
      </dsp:txBody>
      <dsp:txXfrm>
        <a:off x="6046245" y="504372"/>
        <a:ext cx="1079065" cy="647439"/>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59978"/>
          </a:xfrm>
          <a:prstGeom prst="rect">
            <a:avLst/>
          </a:prstGeom>
        </p:spPr>
        <p:txBody>
          <a:bodyPr vert="horz" lIns="91747" tIns="45874" rIns="91747" bIns="45874" rtlCol="0"/>
          <a:lstStyle>
            <a:lvl1pPr algn="l">
              <a:defRPr sz="1200"/>
            </a:lvl1pPr>
          </a:lstStyle>
          <a:p>
            <a:endParaRPr lang="en-US" dirty="0"/>
          </a:p>
        </p:txBody>
      </p:sp>
      <p:sp>
        <p:nvSpPr>
          <p:cNvPr id="3" name="Date Placeholder 2"/>
          <p:cNvSpPr>
            <a:spLocks noGrp="1"/>
          </p:cNvSpPr>
          <p:nvPr>
            <p:ph type="dt" sz="quarter" idx="1"/>
          </p:nvPr>
        </p:nvSpPr>
        <p:spPr>
          <a:xfrm>
            <a:off x="3884614" y="0"/>
            <a:ext cx="2971800" cy="459978"/>
          </a:xfrm>
          <a:prstGeom prst="rect">
            <a:avLst/>
          </a:prstGeom>
        </p:spPr>
        <p:txBody>
          <a:bodyPr vert="horz" lIns="91747" tIns="45874" rIns="91747" bIns="45874" rtlCol="0"/>
          <a:lstStyle>
            <a:lvl1pPr algn="r">
              <a:defRPr sz="1200"/>
            </a:lvl1pPr>
          </a:lstStyle>
          <a:p>
            <a:endParaRPr lang="en-US" dirty="0"/>
          </a:p>
        </p:txBody>
      </p:sp>
      <p:sp>
        <p:nvSpPr>
          <p:cNvPr id="4" name="Footer Placeholder 3"/>
          <p:cNvSpPr>
            <a:spLocks noGrp="1"/>
          </p:cNvSpPr>
          <p:nvPr>
            <p:ph type="ftr" sz="quarter" idx="2"/>
          </p:nvPr>
        </p:nvSpPr>
        <p:spPr>
          <a:xfrm>
            <a:off x="1" y="8737988"/>
            <a:ext cx="2971800" cy="459978"/>
          </a:xfrm>
          <a:prstGeom prst="rect">
            <a:avLst/>
          </a:prstGeom>
        </p:spPr>
        <p:txBody>
          <a:bodyPr vert="horz" lIns="91747" tIns="45874" rIns="91747" bIns="4587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4" y="8737988"/>
            <a:ext cx="2971800" cy="459978"/>
          </a:xfrm>
          <a:prstGeom prst="rect">
            <a:avLst/>
          </a:prstGeom>
        </p:spPr>
        <p:txBody>
          <a:bodyPr vert="horz" lIns="91747" tIns="45874" rIns="91747" bIns="45874" rtlCol="0" anchor="b"/>
          <a:lstStyle>
            <a:lvl1pPr algn="r">
              <a:defRPr sz="1200"/>
            </a:lvl1pPr>
          </a:lstStyle>
          <a:p>
            <a:fld id="{5D768D37-E85B-48EF-952C-21D366237A5E}" type="slidenum">
              <a:rPr lang="en-US" smtClean="0"/>
              <a:pPr/>
              <a:t>‹#›</a:t>
            </a:fld>
            <a:endParaRPr lang="en-US" dirty="0"/>
          </a:p>
        </p:txBody>
      </p:sp>
    </p:spTree>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59978"/>
          </a:xfrm>
          <a:prstGeom prst="rect">
            <a:avLst/>
          </a:prstGeom>
        </p:spPr>
        <p:txBody>
          <a:bodyPr vert="horz" lIns="91747" tIns="45874" rIns="91747" bIns="45874"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4" y="0"/>
            <a:ext cx="2971800" cy="459978"/>
          </a:xfrm>
          <a:prstGeom prst="rect">
            <a:avLst/>
          </a:prstGeom>
        </p:spPr>
        <p:txBody>
          <a:bodyPr vert="horz" lIns="91747" tIns="45874" rIns="91747" bIns="45874" rtlCol="0"/>
          <a:lstStyle>
            <a:lvl1pPr algn="r" fontAlgn="auto">
              <a:spcBef>
                <a:spcPts val="0"/>
              </a:spcBef>
              <a:spcAft>
                <a:spcPts val="0"/>
              </a:spcAft>
              <a:defRPr sz="1200">
                <a:latin typeface="+mn-lt"/>
              </a:defRPr>
            </a:lvl1pPr>
          </a:lstStyle>
          <a:p>
            <a:pPr>
              <a:defRPr/>
            </a:pPr>
            <a:endParaRPr lang="en-US" dirty="0"/>
          </a:p>
        </p:txBody>
      </p:sp>
      <p:sp>
        <p:nvSpPr>
          <p:cNvPr id="4" name="Slide Image Placeholder 3"/>
          <p:cNvSpPr>
            <a:spLocks noGrp="1" noRot="1" noChangeAspect="1"/>
          </p:cNvSpPr>
          <p:nvPr>
            <p:ph type="sldImg" idx="2"/>
          </p:nvPr>
        </p:nvSpPr>
        <p:spPr>
          <a:xfrm>
            <a:off x="1128713" y="688975"/>
            <a:ext cx="4600575" cy="3451225"/>
          </a:xfrm>
          <a:prstGeom prst="rect">
            <a:avLst/>
          </a:prstGeom>
          <a:noFill/>
          <a:ln w="12700">
            <a:solidFill>
              <a:prstClr val="black"/>
            </a:solidFill>
          </a:ln>
        </p:spPr>
        <p:txBody>
          <a:bodyPr vert="horz" lIns="91747" tIns="45874" rIns="91747" bIns="45874" rtlCol="0" anchor="ctr"/>
          <a:lstStyle/>
          <a:p>
            <a:pPr lvl="0"/>
            <a:endParaRPr lang="en-US" noProof="0" dirty="0"/>
          </a:p>
        </p:txBody>
      </p:sp>
      <p:sp>
        <p:nvSpPr>
          <p:cNvPr id="5" name="Notes Placeholder 4"/>
          <p:cNvSpPr>
            <a:spLocks noGrp="1"/>
          </p:cNvSpPr>
          <p:nvPr>
            <p:ph type="body" sz="quarter" idx="3"/>
          </p:nvPr>
        </p:nvSpPr>
        <p:spPr>
          <a:xfrm>
            <a:off x="685800" y="4369793"/>
            <a:ext cx="5486400" cy="4139804"/>
          </a:xfrm>
          <a:prstGeom prst="rect">
            <a:avLst/>
          </a:prstGeom>
        </p:spPr>
        <p:txBody>
          <a:bodyPr vert="horz" lIns="91747" tIns="45874" rIns="91747" bIns="45874"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6" name="Footer Placeholder 5"/>
          <p:cNvSpPr>
            <a:spLocks noGrp="1"/>
          </p:cNvSpPr>
          <p:nvPr>
            <p:ph type="ftr" sz="quarter" idx="4"/>
          </p:nvPr>
        </p:nvSpPr>
        <p:spPr>
          <a:xfrm>
            <a:off x="1" y="8737988"/>
            <a:ext cx="2971800" cy="459978"/>
          </a:xfrm>
          <a:prstGeom prst="rect">
            <a:avLst/>
          </a:prstGeom>
        </p:spPr>
        <p:txBody>
          <a:bodyPr vert="horz" lIns="91747" tIns="45874" rIns="91747" bIns="45874"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4" y="8737988"/>
            <a:ext cx="2971800" cy="459978"/>
          </a:xfrm>
          <a:prstGeom prst="rect">
            <a:avLst/>
          </a:prstGeom>
        </p:spPr>
        <p:txBody>
          <a:bodyPr vert="horz" lIns="91747" tIns="45874" rIns="91747" bIns="45874" rtlCol="0" anchor="b"/>
          <a:lstStyle>
            <a:lvl1pPr algn="r" fontAlgn="auto">
              <a:spcBef>
                <a:spcPts val="0"/>
              </a:spcBef>
              <a:spcAft>
                <a:spcPts val="0"/>
              </a:spcAft>
              <a:defRPr sz="1200">
                <a:latin typeface="+mn-lt"/>
              </a:defRPr>
            </a:lvl1pPr>
          </a:lstStyle>
          <a:p>
            <a:pPr>
              <a:defRPr/>
            </a:pPr>
            <a:fld id="{0774253B-1442-49AB-95DB-21411E4FBF48}" type="slidenum">
              <a:rPr lang="en-US"/>
              <a:pPr>
                <a:defRPr/>
              </a:pPr>
              <a:t>‹#›</a:t>
            </a:fld>
            <a:endParaRPr lang="en-US" dirty="0"/>
          </a:p>
        </p:txBody>
      </p:sp>
    </p:spTree>
  </p:cSld>
  <p:clrMap bg1="lt1" tx1="dk1" bg2="lt2" tx2="dk2" accent1="accent1" accent2="accent2" accent3="accent3" accent4="accent4" accent5="accent5" accent6="accent6" hlink="hlink" folHlink="folHlink"/>
  <p:hf ftr="0"/>
  <p:notesStyle>
    <a:lvl1pPr marL="114300" indent="-114300" algn="l" rtl="0" eaLnBrk="0" fontAlgn="base" hangingPunct="0">
      <a:spcBef>
        <a:spcPts val="1200"/>
      </a:spcBef>
      <a:spcAft>
        <a:spcPct val="0"/>
      </a:spcAft>
      <a:buFont typeface="Wingdings" pitchFamily="2" charset="2"/>
      <a:buChar char="§"/>
      <a:defRPr sz="1200" kern="1200">
        <a:solidFill>
          <a:schemeClr val="tx1"/>
        </a:solidFill>
        <a:latin typeface="+mn-lt"/>
        <a:ea typeface="+mn-ea"/>
        <a:cs typeface="+mn-cs"/>
      </a:defRPr>
    </a:lvl1pPr>
    <a:lvl2pPr marL="447675" indent="-161925" algn="l" rtl="0" eaLnBrk="0" fontAlgn="base" hangingPunct="0">
      <a:spcBef>
        <a:spcPts val="0"/>
      </a:spcBef>
      <a:spcAft>
        <a:spcPct val="0"/>
      </a:spcAft>
      <a:buSzPct val="70000"/>
      <a:buFont typeface="Courier New" pitchFamily="49" charset="0"/>
      <a:buChar char="o"/>
      <a:defRPr sz="1000" kern="1200" baseline="0">
        <a:solidFill>
          <a:schemeClr val="tx1"/>
        </a:solidFill>
        <a:latin typeface="+mn-lt"/>
        <a:ea typeface="+mn-ea"/>
        <a:cs typeface="+mn-cs"/>
      </a:defRPr>
    </a:lvl2pPr>
    <a:lvl3pPr marL="685800" indent="-114300" algn="l" rtl="0" eaLnBrk="0" fontAlgn="base" hangingPunct="0">
      <a:spcBef>
        <a:spcPts val="0"/>
      </a:spcBef>
      <a:spcAft>
        <a:spcPct val="0"/>
      </a:spcAft>
      <a:buFont typeface="Arial" pitchFamily="34" charset="0"/>
      <a:buChar char="•"/>
      <a:defRPr sz="1000" kern="1200" baseline="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Course prep:</a:t>
            </a:r>
          </a:p>
          <a:p>
            <a:pPr lvl="1" eaLnBrk="1" hangingPunct="1">
              <a:spcBef>
                <a:spcPct val="0"/>
              </a:spcBef>
            </a:pPr>
            <a:r>
              <a:rPr lang="en-US" dirty="0" smtClean="0"/>
              <a:t>Name plates or names written</a:t>
            </a:r>
            <a:r>
              <a:rPr lang="en-US" baseline="0" dirty="0" smtClean="0"/>
              <a:t> down</a:t>
            </a:r>
          </a:p>
          <a:p>
            <a:pPr lvl="1" eaLnBrk="1" hangingPunct="1">
              <a:spcBef>
                <a:spcPct val="0"/>
              </a:spcBef>
            </a:pPr>
            <a:r>
              <a:rPr lang="en-US" baseline="0" dirty="0" smtClean="0"/>
              <a:t>Student introductions</a:t>
            </a:r>
          </a:p>
          <a:p>
            <a:pPr lvl="1" eaLnBrk="1" hangingPunct="1">
              <a:spcBef>
                <a:spcPct val="0"/>
              </a:spcBef>
            </a:pPr>
            <a:r>
              <a:rPr lang="en-US" baseline="0" dirty="0" smtClean="0"/>
              <a:t>Survey the learners</a:t>
            </a:r>
          </a:p>
          <a:p>
            <a:pPr lvl="1" eaLnBrk="1" hangingPunct="1">
              <a:spcBef>
                <a:spcPct val="0"/>
              </a:spcBef>
            </a:pPr>
            <a:r>
              <a:rPr lang="en-US" baseline="0" dirty="0" smtClean="0"/>
              <a:t>Introduce Parking Lot</a:t>
            </a:r>
            <a:endParaRPr lang="en-US" dirty="0" smtClean="0"/>
          </a:p>
          <a:p>
            <a:pPr eaLnBrk="1" hangingPunct="1">
              <a:spcBef>
                <a:spcPct val="0"/>
              </a:spcBef>
            </a:pPr>
            <a:endParaRPr lang="en-US" dirty="0" smtClean="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F02414-9981-4934-8678-0F1B5B6444EF}" type="slidenum">
              <a:rPr lang="en-US"/>
              <a:pPr fontAlgn="base">
                <a:spcBef>
                  <a:spcPct val="0"/>
                </a:spcBef>
                <a:spcAft>
                  <a:spcPct val="0"/>
                </a:spcAft>
                <a:defRPr/>
              </a:pPr>
              <a:t>1</a:t>
            </a:fld>
            <a:endParaRPr lang="en-US" dirty="0"/>
          </a:p>
        </p:txBody>
      </p:sp>
      <p:sp>
        <p:nvSpPr>
          <p:cNvPr id="5" name="Date Placeholder 4"/>
          <p:cNvSpPr>
            <a:spLocks noGrp="1"/>
          </p:cNvSpPr>
          <p:nvPr>
            <p:ph type="dt" idx="10"/>
          </p:nvPr>
        </p:nvSpPr>
        <p:spPr/>
        <p:txBody>
          <a:bodyPr/>
          <a:lstStyle/>
          <a:p>
            <a:pPr>
              <a:defRPr/>
            </a:pPr>
            <a:endParaRPr lang="en-US" dirty="0"/>
          </a:p>
        </p:txBody>
      </p:sp>
      <p:sp>
        <p:nvSpPr>
          <p:cNvPr id="7" name="Header Placeholder 6"/>
          <p:cNvSpPr>
            <a:spLocks noGrp="1"/>
          </p:cNvSpPr>
          <p:nvPr>
            <p:ph type="hdr" sz="quarter" idx="12"/>
          </p:nvPr>
        </p:nvSpPr>
        <p:spPr/>
        <p:txBody>
          <a:bodyPr/>
          <a:lstStyle/>
          <a:p>
            <a:pPr>
              <a:defRPr/>
            </a:pP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dirty="0" smtClean="0"/>
              <a:t>At the Millennium Summit in September 2000 the largest gathering of world leaders in history adopted the UN Millennium Declaration, committing their nations to a new global partnership to reduce extreme poverty and setting out a series of time-bound targets, with a deadline of 2015, that have become known as the Millennium Development Goals. </a:t>
            </a:r>
          </a:p>
          <a:p>
            <a:pPr eaLnBrk="1" hangingPunct="1">
              <a:spcBef>
                <a:spcPct val="0"/>
              </a:spcBef>
            </a:pPr>
            <a:endParaRPr lang="en-CA" dirty="0" smtClean="0"/>
          </a:p>
          <a:p>
            <a:pPr eaLnBrk="1" hangingPunct="1">
              <a:spcBef>
                <a:spcPct val="0"/>
              </a:spcBef>
            </a:pPr>
            <a:r>
              <a:rPr lang="en-CA" dirty="0" smtClean="0"/>
              <a:t>The Millennium Development Goals (MDGs) are the world's time-bound and quantified targets for addressing extreme poverty in its many dimensions-income poverty, hunger, disease, lack of adequate shelter, and exclusion-while promoting gender equality, education, and environmental sustainability. They are also basic human rights-the rights of each person on the planet to health, education, shelter, and security. </a:t>
            </a:r>
          </a:p>
          <a:p>
            <a:pPr eaLnBrk="1" hangingPunct="1">
              <a:spcBef>
                <a:spcPct val="0"/>
              </a:spcBef>
            </a:pPr>
            <a:endParaRPr lang="en-CA" dirty="0" smtClean="0"/>
          </a:p>
          <a:p>
            <a:pPr eaLnBrk="1" hangingPunct="1">
              <a:spcBef>
                <a:spcPct val="0"/>
              </a:spcBef>
            </a:pPr>
            <a:r>
              <a:rPr lang="en-CA" dirty="0" smtClean="0"/>
              <a:t>The world has made significant progress in achieving many of the Goals. Between 1990 and 2002 average overall incomes increased by approximately 21 percent. The number of people in extreme poverty declined by an estimated 130 million. Child mortality rates fell from 103 deaths per 1,000 live births a year to 88. Life expectancy rose from 63 years to nearly 65 years. An additional 8 percent of the developing world's people received access to water. And an additional 15 percent acquired access to improved sanitation services. </a:t>
            </a:r>
          </a:p>
          <a:p>
            <a:pPr eaLnBrk="1" hangingPunct="1">
              <a:spcBef>
                <a:spcPct val="0"/>
              </a:spcBef>
            </a:pPr>
            <a:endParaRPr lang="en-CA" dirty="0" smtClean="0"/>
          </a:p>
          <a:p>
            <a:pPr lvl="0" eaLnBrk="1" hangingPunct="1">
              <a:spcBef>
                <a:spcPct val="0"/>
              </a:spcBef>
            </a:pPr>
            <a:r>
              <a:rPr lang="en-CA" dirty="0" smtClean="0"/>
              <a:t>Only five years left until the 2015 deadline to achieve the Millennium Development Goals</a:t>
            </a:r>
            <a:endParaRPr lang="en-US" dirty="0"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572674-32D7-411A-A3AF-1C21EA67353B}" type="slidenum">
              <a:rPr lang="en-US"/>
              <a:pPr fontAlgn="base">
                <a:spcBef>
                  <a:spcPct val="0"/>
                </a:spcBef>
                <a:spcAft>
                  <a:spcPct val="0"/>
                </a:spcAft>
                <a:defRPr/>
              </a:pPr>
              <a:t>10</a:t>
            </a:fld>
            <a:endParaRPr lang="en-US" dirty="0"/>
          </a:p>
        </p:txBody>
      </p:sp>
      <p:sp>
        <p:nvSpPr>
          <p:cNvPr id="5" name="Date Placeholder 4"/>
          <p:cNvSpPr>
            <a:spLocks noGrp="1"/>
          </p:cNvSpPr>
          <p:nvPr>
            <p:ph type="dt" idx="10"/>
          </p:nvPr>
        </p:nvSpPr>
        <p:spPr/>
        <p:txBody>
          <a:bodyPr/>
          <a:lstStyle/>
          <a:p>
            <a:pPr>
              <a:defRPr/>
            </a:pPr>
            <a:endParaRPr lang="en-US" dirty="0"/>
          </a:p>
        </p:txBody>
      </p:sp>
      <p:sp>
        <p:nvSpPr>
          <p:cNvPr id="7" name="Header Placeholder 6"/>
          <p:cNvSpPr>
            <a:spLocks noGrp="1"/>
          </p:cNvSpPr>
          <p:nvPr>
            <p:ph type="hdr" sz="quarter" idx="12"/>
          </p:nvPr>
        </p:nvSpPr>
        <p:spPr/>
        <p:txBody>
          <a:bodyPr/>
          <a:lstStyle/>
          <a:p>
            <a:pPr>
              <a:defRPr/>
            </a:pP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dirty="0" smtClean="0"/>
              <a:t>We will use an example of a health priorit</a:t>
            </a:r>
            <a:r>
              <a:rPr lang="en-CA" baseline="0" dirty="0" smtClean="0"/>
              <a:t>y for the remainder of the week to illustrate the project management concepts as they are taught</a:t>
            </a:r>
          </a:p>
          <a:p>
            <a:pPr eaLnBrk="1" hangingPunct="1">
              <a:spcBef>
                <a:spcPct val="0"/>
              </a:spcBef>
            </a:pPr>
            <a:endParaRPr lang="en-CA" baseline="0" dirty="0" smtClean="0"/>
          </a:p>
          <a:p>
            <a:pPr eaLnBrk="1" hangingPunct="1">
              <a:spcBef>
                <a:spcPct val="0"/>
              </a:spcBef>
            </a:pPr>
            <a:r>
              <a:rPr lang="en-CA" baseline="0" dirty="0" smtClean="0"/>
              <a:t>Working through the project management process for this health priority, we will complete examples in class that demonstrate how the didactic material should be implemented.</a:t>
            </a:r>
          </a:p>
          <a:p>
            <a:pPr lvl="1" eaLnBrk="1" hangingPunct="1">
              <a:spcBef>
                <a:spcPct val="0"/>
              </a:spcBef>
            </a:pPr>
            <a:r>
              <a:rPr lang="en-CA" baseline="0" dirty="0" smtClean="0"/>
              <a:t>These worked examples will be identical in structure to the activity modules which you will be completing.</a:t>
            </a:r>
          </a:p>
          <a:p>
            <a:pPr lvl="1" eaLnBrk="1" hangingPunct="1">
              <a:spcBef>
                <a:spcPct val="0"/>
              </a:spcBef>
            </a:pPr>
            <a:r>
              <a:rPr lang="en-CA" baseline="0" dirty="0" smtClean="0"/>
              <a:t>The activity modules in turn come together to form the final project presentation</a:t>
            </a:r>
            <a:endParaRPr lang="en-CA" dirty="0" smtClean="0"/>
          </a:p>
          <a:p>
            <a:pPr eaLnBrk="1" hangingPunct="1">
              <a:spcBef>
                <a:spcPct val="0"/>
              </a:spcBef>
            </a:pPr>
            <a:endParaRPr lang="en-CA" dirty="0" smtClean="0"/>
          </a:p>
          <a:p>
            <a:pPr eaLnBrk="1" hangingPunct="1">
              <a:spcBef>
                <a:spcPct val="0"/>
              </a:spcBef>
            </a:pPr>
            <a:r>
              <a:rPr lang="en-CA" dirty="0" smtClean="0"/>
              <a:t>Let’s assume that in alignment with the MDGs you are looking to increase immunization</a:t>
            </a:r>
            <a:r>
              <a:rPr lang="en-CA" baseline="0" dirty="0" smtClean="0"/>
              <a:t> coverage rates for one-year old children. However when you look into the situation you find that measles vaccination coverage rates in your local area are actually falling rather than rising for one year old children</a:t>
            </a:r>
          </a:p>
          <a:p>
            <a:pPr eaLnBrk="1" hangingPunct="1">
              <a:spcBef>
                <a:spcPct val="0"/>
              </a:spcBef>
            </a:pPr>
            <a:endParaRPr lang="en-CA" dirty="0" smtClean="0"/>
          </a:p>
          <a:p>
            <a:pPr eaLnBrk="1" hangingPunct="1">
              <a:spcBef>
                <a:spcPct val="0"/>
              </a:spcBef>
            </a:pPr>
            <a:r>
              <a:rPr lang="en-CA" baseline="0" dirty="0" smtClean="0"/>
              <a:t>You call a meeting at your local health department. The group consensus is to launch an initiative to increase measles immunization in your community. From your MPH training you recall that a targeted project would likely be the best way to go about this. You suggest this and the group gets excited. There is consensus that we should start a project and give it the name “Measles Immunization Project” with the acronym MIP.</a:t>
            </a:r>
          </a:p>
          <a:p>
            <a:pPr eaLnBrk="1" hangingPunct="1">
              <a:spcBef>
                <a:spcPct val="0"/>
              </a:spcBef>
            </a:pPr>
            <a:endParaRPr lang="en-CA" baseline="0" dirty="0" smtClean="0"/>
          </a:p>
          <a:p>
            <a:pPr eaLnBrk="1" hangingPunct="1">
              <a:spcBef>
                <a:spcPct val="0"/>
              </a:spcBef>
            </a:pPr>
            <a:r>
              <a:rPr lang="en-CA" baseline="0" dirty="0" smtClean="0"/>
              <a:t>Next steps are left with you. As you leave the meeting you think of a good goal for the project “To minimize the risk of measles, a vaccine preventable disease, as evidenced by an increase in immunization rates”</a:t>
            </a:r>
          </a:p>
          <a:p>
            <a:pPr eaLnBrk="1" hangingPunct="1">
              <a:spcBef>
                <a:spcPct val="0"/>
              </a:spcBef>
            </a:pPr>
            <a:endParaRPr lang="en-CA" baseline="0" dirty="0" smtClean="0"/>
          </a:p>
          <a:p>
            <a:pPr eaLnBrk="1" hangingPunct="1">
              <a:spcBef>
                <a:spcPct val="0"/>
              </a:spcBef>
            </a:pPr>
            <a:r>
              <a:rPr lang="en-CA" baseline="0" dirty="0" smtClean="0"/>
              <a:t>Time to review what you know about project management and get started!!!</a:t>
            </a:r>
            <a:endParaRPr lang="en-CA" dirty="0" smtClean="0"/>
          </a:p>
          <a:p>
            <a:pPr lvl="1" eaLnBrk="1" hangingPunct="1">
              <a:spcBef>
                <a:spcPct val="0"/>
              </a:spcBef>
            </a:pPr>
            <a:endParaRPr lang="en-US" dirty="0"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572674-32D7-411A-A3AF-1C21EA67353B}" type="slidenum">
              <a:rPr lang="en-US"/>
              <a:pPr fontAlgn="base">
                <a:spcBef>
                  <a:spcPct val="0"/>
                </a:spcBef>
                <a:spcAft>
                  <a:spcPct val="0"/>
                </a:spcAft>
                <a:defRPr/>
              </a:pPr>
              <a:t>11</a:t>
            </a:fld>
            <a:endParaRPr lang="en-US" dirty="0"/>
          </a:p>
        </p:txBody>
      </p:sp>
      <p:sp>
        <p:nvSpPr>
          <p:cNvPr id="5" name="Date Placeholder 4"/>
          <p:cNvSpPr>
            <a:spLocks noGrp="1"/>
          </p:cNvSpPr>
          <p:nvPr>
            <p:ph type="dt" idx="10"/>
          </p:nvPr>
        </p:nvSpPr>
        <p:spPr/>
        <p:txBody>
          <a:bodyPr/>
          <a:lstStyle/>
          <a:p>
            <a:pPr>
              <a:defRPr/>
            </a:pPr>
            <a:endParaRPr lang="en-US" dirty="0"/>
          </a:p>
        </p:txBody>
      </p:sp>
      <p:sp>
        <p:nvSpPr>
          <p:cNvPr id="7" name="Header Placeholder 6"/>
          <p:cNvSpPr>
            <a:spLocks noGrp="1"/>
          </p:cNvSpPr>
          <p:nvPr>
            <p:ph type="hdr" sz="quarter" idx="12"/>
          </p:nvPr>
        </p:nvSpPr>
        <p:spPr/>
        <p:txBody>
          <a:bodyPr/>
          <a:lstStyle/>
          <a:p>
            <a:pPr>
              <a:defRPr/>
            </a:pP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dirty="0" smtClean="0"/>
              <a:t>One definition</a:t>
            </a:r>
            <a:r>
              <a:rPr lang="en-CA" baseline="0" dirty="0" smtClean="0"/>
              <a:t> of project management</a:t>
            </a:r>
            <a:endParaRPr lang="en-CA" dirty="0" smtClean="0"/>
          </a:p>
          <a:p>
            <a:pPr lvl="0" eaLnBrk="1" hangingPunct="1">
              <a:spcBef>
                <a:spcPct val="0"/>
              </a:spcBef>
            </a:pPr>
            <a:endParaRPr lang="en-CA" dirty="0" smtClean="0"/>
          </a:p>
          <a:p>
            <a:pPr lvl="0" eaLnBrk="1" hangingPunct="1">
              <a:spcBef>
                <a:spcPct val="0"/>
              </a:spcBef>
            </a:pPr>
            <a:r>
              <a:rPr lang="en-CA" dirty="0" smtClean="0"/>
              <a:t>Activities are always required to achieve</a:t>
            </a:r>
            <a:r>
              <a:rPr lang="en-CA" baseline="0" dirty="0" smtClean="0"/>
              <a:t> </a:t>
            </a:r>
            <a:r>
              <a:rPr lang="en-CA" dirty="0" smtClean="0"/>
              <a:t>health objectives. But</a:t>
            </a:r>
            <a:r>
              <a:rPr lang="en-CA" baseline="0" dirty="0" smtClean="0"/>
              <a:t> t</a:t>
            </a:r>
            <a:r>
              <a:rPr lang="en-CA" dirty="0" smtClean="0"/>
              <a:t>hese activities can be either ongoing or have a defined start and finish. What makes a project unique is two things:</a:t>
            </a:r>
          </a:p>
          <a:p>
            <a:pPr lvl="1" eaLnBrk="1" hangingPunct="1">
              <a:spcBef>
                <a:spcPct val="0"/>
              </a:spcBef>
            </a:pPr>
            <a:r>
              <a:rPr lang="en-CA" dirty="0" smtClean="0"/>
              <a:t>It as a defined start and end point during which… </a:t>
            </a:r>
          </a:p>
          <a:p>
            <a:pPr lvl="1" eaLnBrk="1" hangingPunct="1">
              <a:spcBef>
                <a:spcPct val="0"/>
              </a:spcBef>
            </a:pPr>
            <a:r>
              <a:rPr lang="en-CA" dirty="0" smtClean="0"/>
              <a:t>It creates a unique product</a:t>
            </a:r>
            <a:r>
              <a:rPr lang="en-CA" baseline="0" dirty="0" smtClean="0"/>
              <a:t> or service. This product or service outcome can be either tangible (autos), or intangible (restructured department).</a:t>
            </a:r>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572674-32D7-411A-A3AF-1C21EA67353B}" type="slidenum">
              <a:rPr lang="en-US"/>
              <a:pPr fontAlgn="base">
                <a:spcBef>
                  <a:spcPct val="0"/>
                </a:spcBef>
                <a:spcAft>
                  <a:spcPct val="0"/>
                </a:spcAft>
                <a:defRPr/>
              </a:pPr>
              <a:t>12</a:t>
            </a:fld>
            <a:endParaRPr lang="en-US" dirty="0"/>
          </a:p>
        </p:txBody>
      </p:sp>
      <p:sp>
        <p:nvSpPr>
          <p:cNvPr id="5" name="Date Placeholder 4"/>
          <p:cNvSpPr>
            <a:spLocks noGrp="1"/>
          </p:cNvSpPr>
          <p:nvPr>
            <p:ph type="dt" idx="10"/>
          </p:nvPr>
        </p:nvSpPr>
        <p:spPr/>
        <p:txBody>
          <a:bodyPr/>
          <a:lstStyle/>
          <a:p>
            <a:pPr>
              <a:defRPr/>
            </a:pPr>
            <a:endParaRPr lang="en-US" dirty="0"/>
          </a:p>
        </p:txBody>
      </p:sp>
      <p:sp>
        <p:nvSpPr>
          <p:cNvPr id="7" name="Header Placeholder 6"/>
          <p:cNvSpPr>
            <a:spLocks noGrp="1"/>
          </p:cNvSpPr>
          <p:nvPr>
            <p:ph type="hdr" sz="quarter" idx="12"/>
          </p:nvPr>
        </p:nvSpPr>
        <p:spPr/>
        <p:txBody>
          <a:bodyPr/>
          <a:lstStyle/>
          <a:p>
            <a:pPr>
              <a:defRPr/>
            </a:pP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lvl="0" eaLnBrk="1" hangingPunct="1">
              <a:spcBef>
                <a:spcPct val="0"/>
              </a:spcBef>
            </a:pPr>
            <a:r>
              <a:rPr lang="en-CA" baseline="0" dirty="0" smtClean="0"/>
              <a:t>You might say that this sounds the same as what goes on during any ongoing health program (i.e. a number of activities are identified and performed within some constraints). But with ongoing health programs a similar product or service is being produced on a day-to-day basis and there is no defined endpoint. This distinction is very important. For example, if you don’t distinguish projects from programs then:</a:t>
            </a:r>
          </a:p>
          <a:p>
            <a:pPr lvl="1" eaLnBrk="1" hangingPunct="1">
              <a:spcBef>
                <a:spcPct val="0"/>
              </a:spcBef>
            </a:pPr>
            <a:r>
              <a:rPr lang="en-CA" baseline="0" dirty="0" smtClean="0"/>
              <a:t>When you have ongoing changes in a program, you may try to manage these as projects only to find that the projects never end!</a:t>
            </a:r>
          </a:p>
          <a:p>
            <a:pPr lvl="1" eaLnBrk="1" hangingPunct="1">
              <a:spcBef>
                <a:spcPct val="0"/>
              </a:spcBef>
            </a:pPr>
            <a:r>
              <a:rPr lang="en-CA" baseline="0" dirty="0" smtClean="0"/>
              <a:t>When you have a unique product/service to create within a timeline, you may try to accomplish this during day-to-day operations and find it never gets done (or gets done poorly)!</a:t>
            </a:r>
          </a:p>
          <a:p>
            <a:pPr eaLnBrk="1" hangingPunct="1">
              <a:spcBef>
                <a:spcPct val="0"/>
              </a:spcBef>
            </a:pPr>
            <a:endParaRPr lang="en-CA" baseline="0" dirty="0" smtClean="0"/>
          </a:p>
          <a:p>
            <a:pPr eaLnBrk="1" hangingPunct="1">
              <a:spcBef>
                <a:spcPct val="0"/>
              </a:spcBef>
            </a:pPr>
            <a:r>
              <a:rPr lang="en-CA" baseline="0" dirty="0" smtClean="0"/>
              <a:t>The challenge with projects is that they are organizational anomalies. They may cross department boundaries, staff up for short periods, have different reporting relationships among the project team, use different funding sources other than the regular budget, etc.. Products have a tendency to break all the traditional rules of your organization for a short period of time. The temporary, ad hoc nature of products can create major problems if not dealt with correctly because they represent a temporarily “new way of doing things”</a:t>
            </a:r>
          </a:p>
          <a:p>
            <a:pPr eaLnBrk="1" hangingPunct="1">
              <a:spcBef>
                <a:spcPct val="0"/>
              </a:spcBef>
            </a:pPr>
            <a:endParaRPr lang="en-CA" baseline="0" dirty="0" smtClean="0"/>
          </a:p>
          <a:p>
            <a:pPr eaLnBrk="1" hangingPunct="1">
              <a:spcBef>
                <a:spcPct val="0"/>
              </a:spcBef>
            </a:pPr>
            <a:r>
              <a:rPr lang="en-CA" baseline="0" dirty="0" smtClean="0"/>
              <a:t>Yet undoubtedly the new structure and process around projects make them more efficient for the purpose of accomplishing a one-time objective</a:t>
            </a:r>
          </a:p>
          <a:p>
            <a:pPr eaLnBrk="1" hangingPunct="1">
              <a:spcBef>
                <a:spcPct val="0"/>
              </a:spcBef>
            </a:pPr>
            <a:endParaRPr lang="en-CA" baseline="0" dirty="0" smtClean="0"/>
          </a:p>
          <a:p>
            <a:pPr eaLnBrk="1" hangingPunct="1">
              <a:spcBef>
                <a:spcPct val="0"/>
              </a:spcBef>
            </a:pPr>
            <a:r>
              <a:rPr lang="en-CA" baseline="0" dirty="0" smtClean="0"/>
              <a:t>A programme is often viewed as a series of projects but this is a point of debate</a:t>
            </a:r>
          </a:p>
          <a:p>
            <a:pPr eaLnBrk="1" hangingPunct="1">
              <a:spcBef>
                <a:spcPct val="0"/>
              </a:spcBef>
            </a:pPr>
            <a:endParaRPr lang="en-CA" baseline="0" dirty="0" smtClean="0"/>
          </a:p>
          <a:p>
            <a:pPr lvl="0" eaLnBrk="1" hangingPunct="1">
              <a:spcBef>
                <a:spcPct val="0"/>
              </a:spcBef>
            </a:pPr>
            <a:endParaRPr lang="en-CA" dirty="0" smtClean="0"/>
          </a:p>
          <a:p>
            <a:pPr lvl="1" eaLnBrk="1" hangingPunct="1">
              <a:spcBef>
                <a:spcPct val="0"/>
              </a:spcBef>
            </a:pPr>
            <a:endParaRPr lang="en-US" dirty="0"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572674-32D7-411A-A3AF-1C21EA67353B}" type="slidenum">
              <a:rPr lang="en-US"/>
              <a:pPr fontAlgn="base">
                <a:spcBef>
                  <a:spcPct val="0"/>
                </a:spcBef>
                <a:spcAft>
                  <a:spcPct val="0"/>
                </a:spcAft>
                <a:defRPr/>
              </a:pPr>
              <a:t>13</a:t>
            </a:fld>
            <a:endParaRPr lang="en-US" dirty="0"/>
          </a:p>
        </p:txBody>
      </p:sp>
      <p:sp>
        <p:nvSpPr>
          <p:cNvPr id="5" name="Date Placeholder 4"/>
          <p:cNvSpPr>
            <a:spLocks noGrp="1"/>
          </p:cNvSpPr>
          <p:nvPr>
            <p:ph type="dt" idx="10"/>
          </p:nvPr>
        </p:nvSpPr>
        <p:spPr/>
        <p:txBody>
          <a:bodyPr/>
          <a:lstStyle/>
          <a:p>
            <a:pPr>
              <a:defRPr/>
            </a:pPr>
            <a:endParaRPr lang="en-US" dirty="0"/>
          </a:p>
        </p:txBody>
      </p:sp>
      <p:sp>
        <p:nvSpPr>
          <p:cNvPr id="7" name="Header Placeholder 6"/>
          <p:cNvSpPr>
            <a:spLocks noGrp="1"/>
          </p:cNvSpPr>
          <p:nvPr>
            <p:ph type="hdr" sz="quarter" idx="12"/>
          </p:nvPr>
        </p:nvSpPr>
        <p:spPr/>
        <p:txBody>
          <a:bodyPr/>
          <a:lstStyle/>
          <a:p>
            <a:pPr>
              <a:defRPr/>
            </a:pP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dirty="0" smtClean="0"/>
              <a:t>Canada</a:t>
            </a:r>
          </a:p>
          <a:p>
            <a:pPr lvl="1" eaLnBrk="1" hangingPunct="1">
              <a:spcBef>
                <a:spcPct val="0"/>
              </a:spcBef>
            </a:pPr>
            <a:r>
              <a:rPr lang="en-CA" dirty="0" smtClean="0"/>
              <a:t>Electronic</a:t>
            </a:r>
            <a:r>
              <a:rPr lang="en-CA" baseline="0" dirty="0" smtClean="0"/>
              <a:t> Health Record - In its 1999 final report, Canada Health Infoway: Paths to Better Health, the Advisory Council on Health Infostructure recognized that "the Canada Health Infoway will become the key information and communications foundation for our health care system in the 21st century."(1) To support this national "infoway," the Advisory Council identified two key components, the EHR and telehealth. </a:t>
            </a:r>
          </a:p>
          <a:p>
            <a:pPr eaLnBrk="1" hangingPunct="1">
              <a:spcBef>
                <a:spcPct val="0"/>
              </a:spcBef>
            </a:pPr>
            <a:endParaRPr lang="en-CA" baseline="0" dirty="0" smtClean="0"/>
          </a:p>
          <a:p>
            <a:pPr lvl="1" eaLnBrk="1" hangingPunct="1">
              <a:spcBef>
                <a:spcPct val="0"/>
              </a:spcBef>
            </a:pPr>
            <a:r>
              <a:rPr lang="en-CA" baseline="0" dirty="0" smtClean="0"/>
              <a:t>WHO Safe Surgery Checklist - The goal of the Safe Surgery Saves Lives Challenge is to improve the safety of surgical care around the world by ensuring adherence to proven standards of care in all countries. The WHO Surgical Safety Checklist (above) has improved compliance with standards and decreased complications from surgery in eight pilot hospitals where is was evaluated.</a:t>
            </a:r>
          </a:p>
          <a:p>
            <a:pPr eaLnBrk="1" hangingPunct="1">
              <a:spcBef>
                <a:spcPct val="0"/>
              </a:spcBef>
            </a:pPr>
            <a:endParaRPr lang="en-CA" baseline="0" dirty="0" smtClean="0"/>
          </a:p>
          <a:p>
            <a:pPr lvl="1" eaLnBrk="1" hangingPunct="1">
              <a:spcBef>
                <a:spcPct val="0"/>
              </a:spcBef>
            </a:pPr>
            <a:r>
              <a:rPr lang="en-CA" dirty="0" smtClean="0"/>
              <a:t>Alberta Health Services – Patient Safety Reporting System</a:t>
            </a:r>
            <a:r>
              <a:rPr lang="en-CA" baseline="0" dirty="0" smtClean="0"/>
              <a:t> - to capture adverse events in a hospital setting and to use this information to improve patient safety</a:t>
            </a:r>
          </a:p>
          <a:p>
            <a:pPr lvl="1" eaLnBrk="1" hangingPunct="1">
              <a:spcBef>
                <a:spcPct val="0"/>
              </a:spcBef>
            </a:pPr>
            <a:endParaRPr lang="en-CA" baseline="0" dirty="0" smtClean="0"/>
          </a:p>
          <a:p>
            <a:pPr lvl="0" eaLnBrk="1" hangingPunct="1">
              <a:spcBef>
                <a:spcPct val="0"/>
              </a:spcBef>
            </a:pPr>
            <a:r>
              <a:rPr lang="en-CA" baseline="0" dirty="0" smtClean="0"/>
              <a:t>Tanzania</a:t>
            </a:r>
          </a:p>
          <a:p>
            <a:pPr lvl="1" eaLnBrk="1" hangingPunct="1">
              <a:spcBef>
                <a:spcPct val="0"/>
              </a:spcBef>
            </a:pPr>
            <a:r>
              <a:rPr lang="en-CA" dirty="0" smtClean="0"/>
              <a:t>Pathfinder International NGO “Global Leader in Reproductive Health” Integrated</a:t>
            </a:r>
            <a:r>
              <a:rPr lang="en-CA" baseline="0" dirty="0" smtClean="0"/>
              <a:t> Reproductive Health and Family Planning - </a:t>
            </a:r>
            <a:r>
              <a:rPr lang="en-CA" dirty="0" smtClean="0"/>
              <a:t>In Tanzania, the program centers on increasing family planning services and reducing unwanted pregnancies in Dar es Salaam, Arusha, and Kilimanjaro through a combination of community home-based care and clinic-based service delivery. This focus is being integrated into the highly successful community home-based care program that has been serving people living with HIV/AIDS and families affected by the pandemic. </a:t>
            </a:r>
          </a:p>
          <a:p>
            <a:pPr lvl="1" eaLnBrk="1" hangingPunct="1">
              <a:spcBef>
                <a:spcPct val="0"/>
              </a:spcBef>
            </a:pPr>
            <a:r>
              <a:rPr lang="en-CA" dirty="0" smtClean="0"/>
              <a:t>African Medical &amp; Research Foundation (AMREF) “Africa’s leading health development organisation”  - The Angaza project, meaning ‘shed light’ in Kiswahili aims to remove the stigma surrounding HIV/AIDS and therefore reduce the spread of the disease by:</a:t>
            </a:r>
          </a:p>
          <a:p>
            <a:pPr lvl="2" eaLnBrk="1" hangingPunct="1">
              <a:spcBef>
                <a:spcPct val="0"/>
              </a:spcBef>
            </a:pPr>
            <a:r>
              <a:rPr lang="en-CA" dirty="0" smtClean="0"/>
              <a:t>Encouraging every Tanzanian to know their HIV status</a:t>
            </a:r>
          </a:p>
          <a:p>
            <a:pPr lvl="2" eaLnBrk="1" hangingPunct="1">
              <a:spcBef>
                <a:spcPct val="0"/>
              </a:spcBef>
            </a:pPr>
            <a:r>
              <a:rPr lang="en-CA" dirty="0" smtClean="0"/>
              <a:t>Increasing access to quality testing and counselling services</a:t>
            </a:r>
          </a:p>
          <a:p>
            <a:pPr lvl="2" eaLnBrk="1" hangingPunct="1">
              <a:spcBef>
                <a:spcPct val="0"/>
              </a:spcBef>
            </a:pPr>
            <a:r>
              <a:rPr lang="en-CA" dirty="0" smtClean="0"/>
              <a:t>Providing community care support for those with HIV/AIDS</a:t>
            </a:r>
          </a:p>
          <a:p>
            <a:pPr lvl="2" eaLnBrk="1" hangingPunct="1">
              <a:spcBef>
                <a:spcPct val="0"/>
              </a:spcBef>
            </a:pPr>
            <a:r>
              <a:rPr lang="en-CA" dirty="0" smtClean="0"/>
              <a:t>Using rapid HIV tests which are accurate, easy to perform, low cost and which require minimal laboratory equipment</a:t>
            </a:r>
          </a:p>
          <a:p>
            <a:pPr lvl="2" eaLnBrk="1" hangingPunct="1">
              <a:spcBef>
                <a:spcPct val="0"/>
              </a:spcBef>
            </a:pPr>
            <a:r>
              <a:rPr lang="en-CA" dirty="0" smtClean="0"/>
              <a:t>Training voluntary counselling and testing counsellors</a:t>
            </a:r>
          </a:p>
          <a:p>
            <a:pPr lvl="2" eaLnBrk="1" hangingPunct="1">
              <a:spcBef>
                <a:spcPct val="0"/>
              </a:spcBef>
            </a:pPr>
            <a:r>
              <a:rPr lang="en-CA" dirty="0" smtClean="0"/>
              <a:t>Increasing social marketing campaigns to improve awareness of testing sites and to dispel myths and stigma surrounding the disease</a:t>
            </a:r>
          </a:p>
          <a:p>
            <a:pPr lvl="1" eaLnBrk="1" hangingPunct="1">
              <a:spcBef>
                <a:spcPct val="0"/>
              </a:spcBef>
            </a:pPr>
            <a:r>
              <a:rPr lang="en-CA" dirty="0" smtClean="0"/>
              <a:t>Swiss Agency for Development and Cooperation (SDC) has been developing a public-private partnership which has enabled, pregnant women, mothers and their young children to access subsidised bed nets to keep away malaria-carrying mosquitoes.</a:t>
            </a:r>
          </a:p>
          <a:p>
            <a:pPr lvl="1" eaLnBrk="1" hangingPunct="1">
              <a:spcBef>
                <a:spcPct val="0"/>
              </a:spcBef>
            </a:pPr>
            <a:endParaRPr lang="en-CA" dirty="0" smtClean="0"/>
          </a:p>
          <a:p>
            <a:pPr lvl="0" eaLnBrk="1" hangingPunct="1">
              <a:spcBef>
                <a:spcPct val="0"/>
              </a:spcBef>
            </a:pPr>
            <a:r>
              <a:rPr lang="en-CA" dirty="0" smtClean="0"/>
              <a:t>What things are you working on locally that maybe consider projects?</a:t>
            </a:r>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572674-32D7-411A-A3AF-1C21EA67353B}" type="slidenum">
              <a:rPr lang="en-US"/>
              <a:pPr fontAlgn="base">
                <a:spcBef>
                  <a:spcPct val="0"/>
                </a:spcBef>
                <a:spcAft>
                  <a:spcPct val="0"/>
                </a:spcAft>
                <a:defRPr/>
              </a:pPr>
              <a:t>14</a:t>
            </a:fld>
            <a:endParaRPr lang="en-US" dirty="0"/>
          </a:p>
        </p:txBody>
      </p:sp>
      <p:sp>
        <p:nvSpPr>
          <p:cNvPr id="5" name="Date Placeholder 4"/>
          <p:cNvSpPr>
            <a:spLocks noGrp="1"/>
          </p:cNvSpPr>
          <p:nvPr>
            <p:ph type="dt" idx="10"/>
          </p:nvPr>
        </p:nvSpPr>
        <p:spPr/>
        <p:txBody>
          <a:bodyPr/>
          <a:lstStyle/>
          <a:p>
            <a:pPr>
              <a:defRPr/>
            </a:pPr>
            <a:endParaRPr lang="en-US" dirty="0"/>
          </a:p>
        </p:txBody>
      </p:sp>
      <p:sp>
        <p:nvSpPr>
          <p:cNvPr id="7" name="Header Placeholder 6"/>
          <p:cNvSpPr>
            <a:spLocks noGrp="1"/>
          </p:cNvSpPr>
          <p:nvPr>
            <p:ph type="hdr" sz="quarter" idx="12"/>
          </p:nvPr>
        </p:nvSpPr>
        <p:spPr/>
        <p:txBody>
          <a:bodyPr/>
          <a:lstStyle/>
          <a:p>
            <a:pPr>
              <a:defRPr/>
            </a:pP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dirty="0" smtClean="0"/>
              <a:t>There are many ways to accomplish one-time objectives but often effectiveness and efficiency are lacking. Some alternatives to projects include:</a:t>
            </a:r>
          </a:p>
          <a:p>
            <a:pPr lvl="0" eaLnBrk="1" hangingPunct="1">
              <a:spcBef>
                <a:spcPct val="0"/>
              </a:spcBef>
            </a:pPr>
            <a:endParaRPr lang="en-CA" dirty="0" smtClean="0"/>
          </a:p>
          <a:p>
            <a:pPr lvl="0" eaLnBrk="1" hangingPunct="1">
              <a:spcBef>
                <a:spcPct val="0"/>
              </a:spcBef>
            </a:pPr>
            <a:r>
              <a:rPr lang="en-CA" dirty="0" smtClean="0"/>
              <a:t>Collaborative approach – meet as strictly as possible so you can stay on top of all the issues</a:t>
            </a:r>
          </a:p>
          <a:p>
            <a:pPr lvl="1" eaLnBrk="1" hangingPunct="1">
              <a:spcBef>
                <a:spcPct val="0"/>
              </a:spcBef>
            </a:pPr>
            <a:r>
              <a:rPr lang="en-CA" dirty="0" smtClean="0"/>
              <a:t>Pros: good for team-building,</a:t>
            </a:r>
            <a:r>
              <a:rPr lang="en-CA" baseline="0" dirty="0" smtClean="0"/>
              <a:t> fills in unwritten gaps</a:t>
            </a:r>
            <a:endParaRPr lang="en-CA" dirty="0" smtClean="0"/>
          </a:p>
          <a:p>
            <a:pPr lvl="1" eaLnBrk="1" hangingPunct="1">
              <a:spcBef>
                <a:spcPct val="0"/>
              </a:spcBef>
            </a:pPr>
            <a:r>
              <a:rPr lang="en-CA" dirty="0" smtClean="0"/>
              <a:t>Cons: slow, inefficient</a:t>
            </a:r>
            <a:r>
              <a:rPr lang="en-CA" baseline="0" dirty="0" smtClean="0"/>
              <a:t> process with substantial rework</a:t>
            </a:r>
            <a:endParaRPr lang="en-CA" dirty="0" smtClean="0"/>
          </a:p>
          <a:p>
            <a:pPr lvl="1" eaLnBrk="1" hangingPunct="1">
              <a:spcBef>
                <a:spcPct val="0"/>
              </a:spcBef>
            </a:pPr>
            <a:endParaRPr lang="en-CA" dirty="0" smtClean="0"/>
          </a:p>
          <a:p>
            <a:pPr lvl="0" eaLnBrk="1" hangingPunct="1">
              <a:spcBef>
                <a:spcPct val="0"/>
              </a:spcBef>
            </a:pPr>
            <a:r>
              <a:rPr lang="en-CA" dirty="0" smtClean="0"/>
              <a:t>Just Do It approach – no need for a plan, let’s just get to work</a:t>
            </a:r>
          </a:p>
          <a:p>
            <a:pPr lvl="1" eaLnBrk="1" hangingPunct="1">
              <a:spcBef>
                <a:spcPct val="0"/>
              </a:spcBef>
            </a:pPr>
            <a:r>
              <a:rPr lang="en-CA" baseline="0" dirty="0" smtClean="0"/>
              <a:t>Pros: quick successes, motivating for the team</a:t>
            </a:r>
          </a:p>
          <a:p>
            <a:pPr lvl="1" eaLnBrk="1" hangingPunct="1">
              <a:spcBef>
                <a:spcPct val="0"/>
              </a:spcBef>
            </a:pPr>
            <a:r>
              <a:rPr lang="en-CA" baseline="0" dirty="0" smtClean="0"/>
              <a:t>Cons: inability to handle complexity, significant rework</a:t>
            </a:r>
          </a:p>
          <a:p>
            <a:pPr lvl="0" eaLnBrk="1" hangingPunct="1">
              <a:spcBef>
                <a:spcPct val="0"/>
              </a:spcBef>
            </a:pPr>
            <a:endParaRPr lang="en-CA" baseline="0" dirty="0" smtClean="0"/>
          </a:p>
          <a:p>
            <a:pPr lvl="0" eaLnBrk="1" hangingPunct="1">
              <a:spcBef>
                <a:spcPct val="0"/>
              </a:spcBef>
            </a:pPr>
            <a:r>
              <a:rPr lang="en-CA" baseline="0" dirty="0" smtClean="0"/>
              <a:t>Divide and Conquer – split up the task to be done and gather together when everyone’s completed their piece</a:t>
            </a:r>
          </a:p>
          <a:p>
            <a:pPr lvl="1" eaLnBrk="1" hangingPunct="1">
              <a:spcBef>
                <a:spcPct val="0"/>
              </a:spcBef>
            </a:pPr>
            <a:r>
              <a:rPr lang="en-CA" baseline="0" dirty="0" smtClean="0"/>
              <a:t>Pros: time saved not in meetings, efficient work on each piece</a:t>
            </a:r>
          </a:p>
          <a:p>
            <a:pPr lvl="1" eaLnBrk="1" hangingPunct="1">
              <a:spcBef>
                <a:spcPct val="0"/>
              </a:spcBef>
            </a:pPr>
            <a:r>
              <a:rPr lang="en-CA" baseline="0" dirty="0" smtClean="0"/>
              <a:t>Cons: difficult to manage interconnectivity of tasks, and goal becomes hazy</a:t>
            </a:r>
          </a:p>
          <a:p>
            <a:pPr lvl="1" eaLnBrk="1" hangingPunct="1">
              <a:spcBef>
                <a:spcPct val="0"/>
              </a:spcBef>
            </a:pPr>
            <a:endParaRPr lang="en-CA" baseline="0" dirty="0" smtClean="0"/>
          </a:p>
          <a:p>
            <a:pPr lvl="0" eaLnBrk="1" hangingPunct="1">
              <a:spcBef>
                <a:spcPct val="0"/>
              </a:spcBef>
            </a:pPr>
            <a:r>
              <a:rPr lang="en-CA" baseline="0" dirty="0" smtClean="0"/>
              <a:t>Old Faithful – reference an old way of doing things</a:t>
            </a:r>
          </a:p>
          <a:p>
            <a:pPr lvl="1" eaLnBrk="1" hangingPunct="1">
              <a:spcBef>
                <a:spcPct val="0"/>
              </a:spcBef>
            </a:pPr>
            <a:r>
              <a:rPr lang="en-CA" baseline="0" dirty="0" smtClean="0"/>
              <a:t>Pros: if process is time-tested it may now be efficient</a:t>
            </a:r>
          </a:p>
          <a:p>
            <a:pPr lvl="1" eaLnBrk="1" hangingPunct="1">
              <a:spcBef>
                <a:spcPct val="0"/>
              </a:spcBef>
            </a:pPr>
            <a:r>
              <a:rPr lang="en-CA" baseline="0" dirty="0" smtClean="0"/>
              <a:t>Cons: unable to handle flexibility, innovation is lost</a:t>
            </a:r>
          </a:p>
          <a:p>
            <a:pPr lvl="1" eaLnBrk="1" hangingPunct="1">
              <a:spcBef>
                <a:spcPct val="0"/>
              </a:spcBef>
            </a:pPr>
            <a:endParaRPr lang="en-CA" baseline="0" dirty="0" smtClean="0"/>
          </a:p>
          <a:p>
            <a:pPr lvl="0" eaLnBrk="1" hangingPunct="1">
              <a:spcBef>
                <a:spcPct val="0"/>
              </a:spcBef>
            </a:pPr>
            <a:r>
              <a:rPr lang="en-CA" baseline="0" dirty="0" smtClean="0"/>
              <a:t>“To Do” List – one big “to do” list managed by entire team</a:t>
            </a:r>
          </a:p>
          <a:p>
            <a:pPr lvl="1" eaLnBrk="1" hangingPunct="1">
              <a:spcBef>
                <a:spcPct val="0"/>
              </a:spcBef>
            </a:pPr>
            <a:r>
              <a:rPr lang="en-CA" baseline="0" dirty="0" smtClean="0"/>
              <a:t>Pros: no tasks are missed, feeling that we are moving ahead together</a:t>
            </a:r>
          </a:p>
          <a:p>
            <a:pPr lvl="1" eaLnBrk="1" hangingPunct="1">
              <a:spcBef>
                <a:spcPct val="0"/>
              </a:spcBef>
            </a:pPr>
            <a:r>
              <a:rPr lang="en-CA" baseline="0" dirty="0" smtClean="0"/>
              <a:t>Cons: task interdependencies often overlooked, risks and contingencies not addressed</a:t>
            </a:r>
          </a:p>
          <a:p>
            <a:pPr lvl="1" eaLnBrk="1" hangingPunct="1">
              <a:spcBef>
                <a:spcPct val="0"/>
              </a:spcBef>
            </a:pPr>
            <a:endParaRPr lang="en-CA" baseline="0" dirty="0" smtClean="0"/>
          </a:p>
          <a:p>
            <a:pPr lvl="0" eaLnBrk="1" hangingPunct="1">
              <a:spcBef>
                <a:spcPct val="0"/>
              </a:spcBef>
            </a:pPr>
            <a:endParaRPr lang="en-CA" baseline="0" dirty="0" smtClean="0"/>
          </a:p>
          <a:p>
            <a:pPr lvl="0" eaLnBrk="1" hangingPunct="1">
              <a:spcBef>
                <a:spcPct val="0"/>
              </a:spcBef>
            </a:pPr>
            <a:endParaRPr lang="en-CA" dirty="0" smtClean="0"/>
          </a:p>
          <a:p>
            <a:pPr lvl="1" eaLnBrk="1" hangingPunct="1">
              <a:spcBef>
                <a:spcPct val="0"/>
              </a:spcBef>
            </a:pPr>
            <a:endParaRPr lang="en-US" dirty="0"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572674-32D7-411A-A3AF-1C21EA67353B}" type="slidenum">
              <a:rPr lang="en-US"/>
              <a:pPr fontAlgn="base">
                <a:spcBef>
                  <a:spcPct val="0"/>
                </a:spcBef>
                <a:spcAft>
                  <a:spcPct val="0"/>
                </a:spcAft>
                <a:defRPr/>
              </a:pPr>
              <a:t>15</a:t>
            </a:fld>
            <a:endParaRPr lang="en-US" dirty="0"/>
          </a:p>
        </p:txBody>
      </p:sp>
      <p:sp>
        <p:nvSpPr>
          <p:cNvPr id="5" name="Date Placeholder 4"/>
          <p:cNvSpPr>
            <a:spLocks noGrp="1"/>
          </p:cNvSpPr>
          <p:nvPr>
            <p:ph type="dt" idx="10"/>
          </p:nvPr>
        </p:nvSpPr>
        <p:spPr/>
        <p:txBody>
          <a:bodyPr/>
          <a:lstStyle/>
          <a:p>
            <a:pPr>
              <a:defRPr/>
            </a:pPr>
            <a:endParaRPr lang="en-US" dirty="0"/>
          </a:p>
        </p:txBody>
      </p:sp>
      <p:sp>
        <p:nvSpPr>
          <p:cNvPr id="7" name="Header Placeholder 6"/>
          <p:cNvSpPr>
            <a:spLocks noGrp="1"/>
          </p:cNvSpPr>
          <p:nvPr>
            <p:ph type="hdr" sz="quarter" idx="12"/>
          </p:nvPr>
        </p:nvSpPr>
        <p:spPr/>
        <p:txBody>
          <a:bodyPr/>
          <a:lstStyle/>
          <a:p>
            <a:pPr>
              <a:defRPr/>
            </a:pP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dirty="0" smtClean="0"/>
              <a:t>A project management approach</a:t>
            </a:r>
            <a:r>
              <a:rPr lang="en-CA" baseline="0" dirty="0" smtClean="0"/>
              <a:t> is a way of making sure that our health program objectives are attained and produce the right outcomes (functionality  - doing what its supposed to and performance – how well the functionality works) with the minimal use of resources (time, money, stress, trust, etc.). A project management approach includes many tools and techniques that make project management easier</a:t>
            </a:r>
          </a:p>
          <a:p>
            <a:pPr eaLnBrk="1" hangingPunct="1">
              <a:spcBef>
                <a:spcPct val="0"/>
              </a:spcBef>
            </a:pPr>
            <a:endParaRPr lang="en-CA" baseline="0" dirty="0" smtClean="0"/>
          </a:p>
          <a:p>
            <a:pPr lvl="0" eaLnBrk="1" hangingPunct="1">
              <a:spcBef>
                <a:spcPct val="0"/>
              </a:spcBef>
            </a:pPr>
            <a:r>
              <a:rPr lang="en-CA" baseline="0" dirty="0" smtClean="0"/>
              <a:t>Project management is a way of handling complex relationships, projects can be used to handle large health program initiatives. With these complex relationships mapped, projects can be quickly adapted to changes in one’s environment</a:t>
            </a:r>
          </a:p>
          <a:p>
            <a:pPr lvl="1" eaLnBrk="1" hangingPunct="1">
              <a:spcBef>
                <a:spcPct val="0"/>
              </a:spcBef>
            </a:pPr>
            <a:endParaRPr lang="en-CA" baseline="0" dirty="0" smtClean="0"/>
          </a:p>
          <a:p>
            <a:pPr lvl="0" eaLnBrk="1" hangingPunct="1">
              <a:spcBef>
                <a:spcPct val="0"/>
              </a:spcBef>
            </a:pPr>
            <a:r>
              <a:rPr lang="en-CA" baseline="0" dirty="0" smtClean="0"/>
              <a:t>The structured approach to project management builds team confidence</a:t>
            </a:r>
          </a:p>
          <a:p>
            <a:pPr eaLnBrk="1" hangingPunct="1">
              <a:spcBef>
                <a:spcPct val="0"/>
              </a:spcBef>
            </a:pPr>
            <a:endParaRPr lang="en-CA" baseline="0" dirty="0" smtClean="0"/>
          </a:p>
          <a:p>
            <a:pPr eaLnBrk="1" hangingPunct="1">
              <a:spcBef>
                <a:spcPct val="0"/>
              </a:spcBef>
            </a:pPr>
            <a:r>
              <a:rPr lang="en-CA" baseline="0" dirty="0" smtClean="0"/>
              <a:t>Project Management is a widely applicable to a broad variety of health program initiatives and is an underused tool in improving local and national health priorities</a:t>
            </a:r>
          </a:p>
          <a:p>
            <a:pPr lvl="1" eaLnBrk="1" hangingPunct="1">
              <a:spcBef>
                <a:spcPct val="0"/>
              </a:spcBef>
            </a:pPr>
            <a:r>
              <a:rPr lang="en-CA" baseline="0" dirty="0" smtClean="0"/>
              <a:t>Originated in industry and has wide application</a:t>
            </a:r>
          </a:p>
          <a:p>
            <a:pPr lvl="1" eaLnBrk="1" hangingPunct="1">
              <a:spcBef>
                <a:spcPct val="0"/>
              </a:spcBef>
            </a:pPr>
            <a:r>
              <a:rPr lang="en-CA" baseline="0" dirty="0" smtClean="0"/>
              <a:t>Increasingly relied upon in complex environments</a:t>
            </a:r>
          </a:p>
          <a:p>
            <a:pPr lvl="1" eaLnBrk="1" hangingPunct="1">
              <a:spcBef>
                <a:spcPct val="0"/>
              </a:spcBef>
            </a:pPr>
            <a:r>
              <a:rPr lang="en-CA" baseline="0" dirty="0" smtClean="0"/>
              <a:t>Growing career path as a project manager</a:t>
            </a:r>
          </a:p>
          <a:p>
            <a:pPr lvl="0" eaLnBrk="1" hangingPunct="1">
              <a:spcBef>
                <a:spcPct val="0"/>
              </a:spcBef>
            </a:pPr>
            <a:endParaRPr lang="en-CA" baseline="0" dirty="0" smtClean="0"/>
          </a:p>
          <a:p>
            <a:pPr lvl="0" eaLnBrk="1" hangingPunct="1">
              <a:spcBef>
                <a:spcPct val="0"/>
              </a:spcBef>
            </a:pPr>
            <a:endParaRPr lang="en-CA" baseline="0" dirty="0" smtClean="0"/>
          </a:p>
          <a:p>
            <a:pPr lvl="0" eaLnBrk="1" hangingPunct="1">
              <a:spcBef>
                <a:spcPct val="0"/>
              </a:spcBef>
            </a:pPr>
            <a:endParaRPr lang="en-CA" dirty="0" smtClean="0"/>
          </a:p>
          <a:p>
            <a:pPr lvl="1" eaLnBrk="1" hangingPunct="1">
              <a:spcBef>
                <a:spcPct val="0"/>
              </a:spcBef>
            </a:pPr>
            <a:endParaRPr lang="en-US" dirty="0"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572674-32D7-411A-A3AF-1C21EA67353B}" type="slidenum">
              <a:rPr lang="en-US"/>
              <a:pPr fontAlgn="base">
                <a:spcBef>
                  <a:spcPct val="0"/>
                </a:spcBef>
                <a:spcAft>
                  <a:spcPct val="0"/>
                </a:spcAft>
                <a:defRPr/>
              </a:pPr>
              <a:t>16</a:t>
            </a:fld>
            <a:endParaRPr lang="en-US" dirty="0"/>
          </a:p>
        </p:txBody>
      </p:sp>
      <p:sp>
        <p:nvSpPr>
          <p:cNvPr id="5" name="Date Placeholder 4"/>
          <p:cNvSpPr>
            <a:spLocks noGrp="1"/>
          </p:cNvSpPr>
          <p:nvPr>
            <p:ph type="dt" idx="10"/>
          </p:nvPr>
        </p:nvSpPr>
        <p:spPr/>
        <p:txBody>
          <a:bodyPr/>
          <a:lstStyle/>
          <a:p>
            <a:pPr>
              <a:defRPr/>
            </a:pPr>
            <a:endParaRPr lang="en-US" dirty="0"/>
          </a:p>
        </p:txBody>
      </p:sp>
      <p:sp>
        <p:nvSpPr>
          <p:cNvPr id="7" name="Header Placeholder 6"/>
          <p:cNvSpPr>
            <a:spLocks noGrp="1"/>
          </p:cNvSpPr>
          <p:nvPr>
            <p:ph type="hdr" sz="quarter" idx="12"/>
          </p:nvPr>
        </p:nvSpPr>
        <p:spPr/>
        <p:txBody>
          <a:bodyPr/>
          <a:lstStyle/>
          <a:p>
            <a:pPr>
              <a:defRPr/>
            </a:pP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lvl="0" eaLnBrk="1" hangingPunct="1">
              <a:spcBef>
                <a:spcPct val="0"/>
              </a:spcBef>
            </a:pPr>
            <a:r>
              <a:rPr lang="en-CA" baseline="0" dirty="0" smtClean="0"/>
              <a:t>Per definition of Project vs. Program</a:t>
            </a:r>
          </a:p>
          <a:p>
            <a:pPr lvl="0" eaLnBrk="1" hangingPunct="1">
              <a:spcBef>
                <a:spcPct val="0"/>
              </a:spcBef>
            </a:pPr>
            <a:endParaRPr lang="en-CA" baseline="0" dirty="0" smtClean="0"/>
          </a:p>
          <a:p>
            <a:pPr lvl="0" eaLnBrk="1" hangingPunct="1">
              <a:spcBef>
                <a:spcPct val="0"/>
              </a:spcBef>
            </a:pPr>
            <a:r>
              <a:rPr lang="en-CA" baseline="0" dirty="0" smtClean="0"/>
              <a:t>While emergency requires a planned approach that is often worked out in advance, this is more of a strategic plan (more on plans later). Project management is a planned approach to executing a health program initiative and is inapplicable to emergency situations</a:t>
            </a:r>
          </a:p>
          <a:p>
            <a:pPr lvl="0" eaLnBrk="1" hangingPunct="1">
              <a:spcBef>
                <a:spcPct val="0"/>
              </a:spcBef>
            </a:pPr>
            <a:endParaRPr lang="en-CA" baseline="0" dirty="0" smtClean="0"/>
          </a:p>
          <a:p>
            <a:pPr lvl="0" eaLnBrk="1" hangingPunct="1">
              <a:spcBef>
                <a:spcPct val="0"/>
              </a:spcBef>
            </a:pPr>
            <a:r>
              <a:rPr lang="en-CA" baseline="0" dirty="0" smtClean="0"/>
              <a:t>The project management approach that we will be covering will require your special skills in adapting this method to your local context. A structured approach to ”getting things done” does not preclude sensitivity to the way people traditionally work</a:t>
            </a:r>
          </a:p>
          <a:p>
            <a:pPr lvl="2" eaLnBrk="1" hangingPunct="1">
              <a:spcBef>
                <a:spcPct val="0"/>
              </a:spcBef>
            </a:pPr>
            <a:endParaRPr lang="en-CA" baseline="0" dirty="0" smtClean="0"/>
          </a:p>
          <a:p>
            <a:pPr lvl="2" eaLnBrk="1" hangingPunct="1">
              <a:spcBef>
                <a:spcPct val="0"/>
              </a:spcBef>
            </a:pPr>
            <a:endParaRPr lang="en-CA" baseline="0" dirty="0" smtClean="0"/>
          </a:p>
          <a:p>
            <a:pPr eaLnBrk="1" hangingPunct="1">
              <a:spcBef>
                <a:spcPct val="0"/>
              </a:spcBef>
            </a:pPr>
            <a:endParaRPr lang="en-CA" baseline="0" dirty="0"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572674-32D7-411A-A3AF-1C21EA67353B}" type="slidenum">
              <a:rPr lang="en-US"/>
              <a:pPr fontAlgn="base">
                <a:spcBef>
                  <a:spcPct val="0"/>
                </a:spcBef>
                <a:spcAft>
                  <a:spcPct val="0"/>
                </a:spcAft>
                <a:defRPr/>
              </a:pPr>
              <a:t>17</a:t>
            </a:fld>
            <a:endParaRPr lang="en-US" dirty="0"/>
          </a:p>
        </p:txBody>
      </p:sp>
      <p:sp>
        <p:nvSpPr>
          <p:cNvPr id="5" name="Date Placeholder 4"/>
          <p:cNvSpPr>
            <a:spLocks noGrp="1"/>
          </p:cNvSpPr>
          <p:nvPr>
            <p:ph type="dt" idx="10"/>
          </p:nvPr>
        </p:nvSpPr>
        <p:spPr/>
        <p:txBody>
          <a:bodyPr/>
          <a:lstStyle/>
          <a:p>
            <a:pPr>
              <a:defRPr/>
            </a:pPr>
            <a:endParaRPr lang="en-US" dirty="0"/>
          </a:p>
        </p:txBody>
      </p:sp>
      <p:sp>
        <p:nvSpPr>
          <p:cNvPr id="7" name="Header Placeholder 6"/>
          <p:cNvSpPr>
            <a:spLocks noGrp="1"/>
          </p:cNvSpPr>
          <p:nvPr>
            <p:ph type="hdr" sz="quarter" idx="12"/>
          </p:nvPr>
        </p:nvSpPr>
        <p:spPr/>
        <p:txBody>
          <a:bodyPr/>
          <a:lstStyle/>
          <a:p>
            <a:pPr>
              <a:defRPr/>
            </a:pP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baseline="0" dirty="0" smtClean="0"/>
              <a:t>You will notice that three of these five rules directly involve the most tricky variable of all: people. “Agreement among stakeholders regarding goals of the project”, “Constant, effective communication among stakeholders”, and “Management support” when you move beyond the actual task are all a matter of interpersonal relationships. Thus project management is just as much about managing people as it is about managing data and things. We will discuss throughout this course some examples and suggestions of how to work with people in a way that aligns with these three rules for a successful project</a:t>
            </a:r>
          </a:p>
          <a:p>
            <a:pPr eaLnBrk="1" hangingPunct="1">
              <a:spcBef>
                <a:spcPct val="0"/>
              </a:spcBef>
            </a:pPr>
            <a:endParaRPr lang="en-CA" b="0" baseline="0" dirty="0" smtClean="0"/>
          </a:p>
          <a:p>
            <a:pPr eaLnBrk="1" hangingPunct="1">
              <a:spcBef>
                <a:spcPct val="0"/>
              </a:spcBef>
            </a:pPr>
            <a:r>
              <a:rPr lang="en-CA" b="0" baseline="0" dirty="0" smtClean="0"/>
              <a:t>The two remaining rules “Plan with clear schedule and responsibilities” and “Controlled scope” will be dealt with in detail in the coming sections</a:t>
            </a:r>
            <a:endParaRPr lang="en-US" b="0" dirty="0" smtClean="0"/>
          </a:p>
          <a:p>
            <a:pPr marL="592295" lvl="1" indent="-266688" defTabSz="893094" eaLnBrk="1" hangingPunct="1"/>
            <a:endParaRPr lang="en-US" dirty="0" smtClean="0"/>
          </a:p>
          <a:p>
            <a:pPr marL="266688" indent="-266688" defTabSz="893094" eaLnBrk="1" hangingPunct="1"/>
            <a:endParaRPr lang="fr-CA" dirty="0" smtClean="0"/>
          </a:p>
          <a:p>
            <a:pPr eaLnBrk="1" hangingPunct="1">
              <a:spcBef>
                <a:spcPct val="0"/>
              </a:spcBef>
            </a:pPr>
            <a:endParaRPr lang="en-CA" baseline="0" dirty="0"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572674-32D7-411A-A3AF-1C21EA67353B}" type="slidenum">
              <a:rPr lang="en-US"/>
              <a:pPr fontAlgn="base">
                <a:spcBef>
                  <a:spcPct val="0"/>
                </a:spcBef>
                <a:spcAft>
                  <a:spcPct val="0"/>
                </a:spcAft>
                <a:defRPr/>
              </a:pPr>
              <a:t>18</a:t>
            </a:fld>
            <a:endParaRPr lang="en-US" dirty="0"/>
          </a:p>
        </p:txBody>
      </p:sp>
      <p:sp>
        <p:nvSpPr>
          <p:cNvPr id="5" name="Date Placeholder 4"/>
          <p:cNvSpPr>
            <a:spLocks noGrp="1"/>
          </p:cNvSpPr>
          <p:nvPr>
            <p:ph type="dt" idx="10"/>
          </p:nvPr>
        </p:nvSpPr>
        <p:spPr/>
        <p:txBody>
          <a:bodyPr/>
          <a:lstStyle/>
          <a:p>
            <a:pPr>
              <a:defRPr/>
            </a:pPr>
            <a:endParaRPr lang="en-US" dirty="0"/>
          </a:p>
        </p:txBody>
      </p:sp>
      <p:sp>
        <p:nvSpPr>
          <p:cNvPr id="7" name="Header Placeholder 6"/>
          <p:cNvSpPr>
            <a:spLocks noGrp="1"/>
          </p:cNvSpPr>
          <p:nvPr>
            <p:ph type="hdr" sz="quarter" idx="12"/>
          </p:nvPr>
        </p:nvSpPr>
        <p:spPr/>
        <p:txBody>
          <a:bodyPr/>
          <a:lstStyle/>
          <a:p>
            <a:pPr>
              <a:defRPr/>
            </a:pP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baseline="0" dirty="0" smtClean="0"/>
              <a:t>Introduce triple constraint as a key concept</a:t>
            </a:r>
          </a:p>
          <a:p>
            <a:pPr eaLnBrk="1" hangingPunct="1">
              <a:spcBef>
                <a:spcPct val="0"/>
              </a:spcBef>
            </a:pPr>
            <a:endParaRPr lang="en-CA" baseline="0" dirty="0" smtClean="0"/>
          </a:p>
          <a:p>
            <a:pPr eaLnBrk="1" hangingPunct="1">
              <a:spcBef>
                <a:spcPct val="0"/>
              </a:spcBef>
            </a:pPr>
            <a:r>
              <a:rPr lang="en-CA" baseline="0" dirty="0" smtClean="0"/>
              <a:t>What makes a successful project? It is a matter of achieving or surpassing our outcomes (scope and quality of outcomes) within a given time (schedule) and resource constraints (financial, staffing, etc.). This is often known as the </a:t>
            </a:r>
            <a:r>
              <a:rPr lang="en-CA" b="0" baseline="0" dirty="0" smtClean="0"/>
              <a:t>triple constraint</a:t>
            </a:r>
            <a:r>
              <a:rPr lang="en-CA" baseline="0" dirty="0" smtClean="0"/>
              <a:t>. Fast food example</a:t>
            </a:r>
          </a:p>
          <a:p>
            <a:pPr marL="592295" lvl="1" indent="-266688" defTabSz="893094" eaLnBrk="1" hangingPunct="1"/>
            <a:r>
              <a:rPr lang="en-US" dirty="0" smtClean="0"/>
              <a:t>Increased Scope / Quality</a:t>
            </a:r>
            <a:r>
              <a:rPr lang="en-US" baseline="0" dirty="0" smtClean="0"/>
              <a:t> </a:t>
            </a:r>
            <a:r>
              <a:rPr lang="en-US" b="0" dirty="0" smtClean="0"/>
              <a:t>of outcomes  = increased time +  increased resources</a:t>
            </a:r>
          </a:p>
          <a:p>
            <a:pPr marL="592295" lvl="1" indent="-266688" defTabSz="893094" eaLnBrk="1" hangingPunct="1"/>
            <a:r>
              <a:rPr lang="en-US" b="0" dirty="0" smtClean="0"/>
              <a:t>Tight on Time = increased resources + reduced scope / quality</a:t>
            </a:r>
          </a:p>
          <a:p>
            <a:pPr marL="592295" lvl="1" indent="-266688" defTabSz="893094" eaLnBrk="1" hangingPunct="1"/>
            <a:r>
              <a:rPr lang="en-US" b="0" dirty="0" smtClean="0"/>
              <a:t>Tight on Resources = increased time + reduced scope / quality</a:t>
            </a:r>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572674-32D7-411A-A3AF-1C21EA67353B}" type="slidenum">
              <a:rPr lang="en-US"/>
              <a:pPr fontAlgn="base">
                <a:spcBef>
                  <a:spcPct val="0"/>
                </a:spcBef>
                <a:spcAft>
                  <a:spcPct val="0"/>
                </a:spcAft>
                <a:defRPr/>
              </a:pPr>
              <a:t>19</a:t>
            </a:fld>
            <a:endParaRPr lang="en-US" dirty="0"/>
          </a:p>
        </p:txBody>
      </p:sp>
      <p:sp>
        <p:nvSpPr>
          <p:cNvPr id="5" name="Date Placeholder 4"/>
          <p:cNvSpPr>
            <a:spLocks noGrp="1"/>
          </p:cNvSpPr>
          <p:nvPr>
            <p:ph type="dt" idx="10"/>
          </p:nvPr>
        </p:nvSpPr>
        <p:spPr/>
        <p:txBody>
          <a:bodyPr/>
          <a:lstStyle/>
          <a:p>
            <a:pPr>
              <a:defRPr/>
            </a:pPr>
            <a:endParaRPr lang="en-US" dirty="0"/>
          </a:p>
        </p:txBody>
      </p:sp>
      <p:sp>
        <p:nvSpPr>
          <p:cNvPr id="7" name="Header Placeholder 6"/>
          <p:cNvSpPr>
            <a:spLocks noGrp="1"/>
          </p:cNvSpPr>
          <p:nvPr>
            <p:ph type="hdr" sz="quarter" idx="12"/>
          </p:nvPr>
        </p:nvSpPr>
        <p:spPr/>
        <p:txBody>
          <a:bodyPr/>
          <a:lstStyle/>
          <a:p>
            <a:pPr>
              <a:defRPr/>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F02414-9981-4934-8678-0F1B5B6444EF}" type="slidenum">
              <a:rPr lang="en-US"/>
              <a:pPr fontAlgn="base">
                <a:spcBef>
                  <a:spcPct val="0"/>
                </a:spcBef>
                <a:spcAft>
                  <a:spcPct val="0"/>
                </a:spcAft>
                <a:defRPr/>
              </a:pPr>
              <a:t>2</a:t>
            </a:fld>
            <a:endParaRPr lang="en-US" dirty="0"/>
          </a:p>
        </p:txBody>
      </p:sp>
      <p:sp>
        <p:nvSpPr>
          <p:cNvPr id="5" name="Date Placeholder 4"/>
          <p:cNvSpPr>
            <a:spLocks noGrp="1"/>
          </p:cNvSpPr>
          <p:nvPr>
            <p:ph type="dt" idx="10"/>
          </p:nvPr>
        </p:nvSpPr>
        <p:spPr/>
        <p:txBody>
          <a:bodyPr/>
          <a:lstStyle/>
          <a:p>
            <a:pPr>
              <a:defRPr/>
            </a:pPr>
            <a:endParaRPr lang="en-US" dirty="0"/>
          </a:p>
        </p:txBody>
      </p:sp>
      <p:sp>
        <p:nvSpPr>
          <p:cNvPr id="7" name="Header Placeholder 6"/>
          <p:cNvSpPr>
            <a:spLocks noGrp="1"/>
          </p:cNvSpPr>
          <p:nvPr>
            <p:ph type="hdr" sz="quarter" idx="12"/>
          </p:nvPr>
        </p:nvSpPr>
        <p:spPr/>
        <p:txBody>
          <a:bodyPr/>
          <a:lstStyle/>
          <a:p>
            <a:pPr>
              <a:defRPr/>
            </a:pP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Satisfy triple constraint</a:t>
            </a:r>
          </a:p>
          <a:p>
            <a:pPr eaLnBrk="1" hangingPunct="1">
              <a:spcBef>
                <a:spcPct val="0"/>
              </a:spcBef>
            </a:pPr>
            <a:endParaRPr lang="en-US" b="0" baseline="0" dirty="0" smtClean="0"/>
          </a:p>
          <a:p>
            <a:pPr eaLnBrk="1" hangingPunct="1">
              <a:spcBef>
                <a:spcPct val="0"/>
              </a:spcBef>
            </a:pPr>
            <a:r>
              <a:rPr lang="en-US" b="0" dirty="0" smtClean="0"/>
              <a:t>But also… it can be equally or even more important that there is a perception that we have achieved success. As the project outcome been accepted by the stakeholders? Have we met or exceeded their expectations? Thus when it comes to project communication, managing expectations can be very important</a:t>
            </a:r>
          </a:p>
          <a:p>
            <a:pPr marL="592295" lvl="1" indent="-266688" defTabSz="893094" eaLnBrk="1" hangingPunct="1"/>
            <a:endParaRPr lang="en-US" dirty="0" smtClean="0"/>
          </a:p>
          <a:p>
            <a:pPr marL="266688" indent="-266688" defTabSz="893094" eaLnBrk="1" hangingPunct="1"/>
            <a:endParaRPr lang="fr-CA" dirty="0" smtClean="0"/>
          </a:p>
          <a:p>
            <a:pPr eaLnBrk="1" hangingPunct="1">
              <a:spcBef>
                <a:spcPct val="0"/>
              </a:spcBef>
            </a:pPr>
            <a:endParaRPr lang="en-CA" baseline="0" dirty="0"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572674-32D7-411A-A3AF-1C21EA67353B}" type="slidenum">
              <a:rPr lang="en-US"/>
              <a:pPr fontAlgn="base">
                <a:spcBef>
                  <a:spcPct val="0"/>
                </a:spcBef>
                <a:spcAft>
                  <a:spcPct val="0"/>
                </a:spcAft>
                <a:defRPr/>
              </a:pPr>
              <a:t>20</a:t>
            </a:fld>
            <a:endParaRPr lang="en-US" dirty="0"/>
          </a:p>
        </p:txBody>
      </p:sp>
      <p:sp>
        <p:nvSpPr>
          <p:cNvPr id="5" name="Date Placeholder 4"/>
          <p:cNvSpPr>
            <a:spLocks noGrp="1"/>
          </p:cNvSpPr>
          <p:nvPr>
            <p:ph type="dt" idx="10"/>
          </p:nvPr>
        </p:nvSpPr>
        <p:spPr/>
        <p:txBody>
          <a:bodyPr/>
          <a:lstStyle/>
          <a:p>
            <a:pPr>
              <a:defRPr/>
            </a:pPr>
            <a:endParaRPr lang="en-US" dirty="0"/>
          </a:p>
        </p:txBody>
      </p:sp>
      <p:sp>
        <p:nvSpPr>
          <p:cNvPr id="7" name="Header Placeholder 6"/>
          <p:cNvSpPr>
            <a:spLocks noGrp="1"/>
          </p:cNvSpPr>
          <p:nvPr>
            <p:ph type="hdr" sz="quarter" idx="12"/>
          </p:nvPr>
        </p:nvSpPr>
        <p:spPr/>
        <p:txBody>
          <a:bodyPr/>
          <a:lstStyle/>
          <a:p>
            <a:pPr>
              <a:defRPr/>
            </a:pP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Now let’s talk in more detail about what we mean by project management. In this sub-section we will discuss a process for project management</a:t>
            </a:r>
            <a:r>
              <a:rPr lang="en-US" baseline="0" dirty="0" smtClean="0"/>
              <a:t> i.e. the Project Live Cycle</a:t>
            </a:r>
          </a:p>
          <a:p>
            <a:pPr eaLnBrk="1" hangingPunct="1">
              <a:spcBef>
                <a:spcPct val="0"/>
              </a:spcBef>
            </a:pPr>
            <a:endParaRPr lang="en-US" baseline="0" dirty="0" smtClean="0"/>
          </a:p>
          <a:p>
            <a:pPr eaLnBrk="1" hangingPunct="1">
              <a:spcBef>
                <a:spcPct val="0"/>
              </a:spcBef>
            </a:pPr>
            <a:r>
              <a:rPr lang="en-US" baseline="0" dirty="0" smtClean="0"/>
              <a:t>We will also complete the first step in this process, Initiation, which has two outcomes:</a:t>
            </a:r>
          </a:p>
          <a:p>
            <a:pPr lvl="1" eaLnBrk="1" hangingPunct="1">
              <a:spcBef>
                <a:spcPct val="0"/>
              </a:spcBef>
            </a:pPr>
            <a:r>
              <a:rPr lang="en-US" dirty="0" smtClean="0"/>
              <a:t>Idea</a:t>
            </a:r>
          </a:p>
          <a:p>
            <a:pPr lvl="1" eaLnBrk="1" hangingPunct="1">
              <a:spcBef>
                <a:spcPct val="0"/>
              </a:spcBef>
            </a:pPr>
            <a:r>
              <a:rPr lang="en-US" dirty="0" smtClean="0"/>
              <a:t>Authority</a:t>
            </a:r>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F02414-9981-4934-8678-0F1B5B6444EF}" type="slidenum">
              <a:rPr lang="en-US"/>
              <a:pPr fontAlgn="base">
                <a:spcBef>
                  <a:spcPct val="0"/>
                </a:spcBef>
                <a:spcAft>
                  <a:spcPct val="0"/>
                </a:spcAft>
                <a:defRPr/>
              </a:pPr>
              <a:t>21</a:t>
            </a:fld>
            <a:endParaRPr lang="en-US" dirty="0"/>
          </a:p>
        </p:txBody>
      </p:sp>
      <p:sp>
        <p:nvSpPr>
          <p:cNvPr id="5" name="Date Placeholder 4"/>
          <p:cNvSpPr>
            <a:spLocks noGrp="1"/>
          </p:cNvSpPr>
          <p:nvPr>
            <p:ph type="dt" idx="10"/>
          </p:nvPr>
        </p:nvSpPr>
        <p:spPr/>
        <p:txBody>
          <a:bodyPr/>
          <a:lstStyle/>
          <a:p>
            <a:pPr>
              <a:defRPr/>
            </a:pPr>
            <a:endParaRPr lang="en-US" dirty="0"/>
          </a:p>
        </p:txBody>
      </p:sp>
      <p:sp>
        <p:nvSpPr>
          <p:cNvPr id="7" name="Header Placeholder 6"/>
          <p:cNvSpPr>
            <a:spLocks noGrp="1"/>
          </p:cNvSpPr>
          <p:nvPr>
            <p:ph type="hdr" sz="quarter" idx="12"/>
          </p:nvPr>
        </p:nvSpPr>
        <p:spPr/>
        <p:txBody>
          <a:bodyPr/>
          <a:lstStyle/>
          <a:p>
            <a:pPr>
              <a:defRPr/>
            </a:pP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pPr eaLnBrk="1" hangingPunct="1">
              <a:spcBef>
                <a:spcPct val="0"/>
              </a:spcBef>
            </a:pPr>
            <a:r>
              <a:rPr lang="en-CA" dirty="0" smtClean="0"/>
              <a:t>Remember that we have a great idea! And all we want to do now is make it happen!</a:t>
            </a:r>
          </a:p>
          <a:p>
            <a:pPr eaLnBrk="1" hangingPunct="1">
              <a:spcBef>
                <a:spcPct val="0"/>
              </a:spcBef>
            </a:pPr>
            <a:endParaRPr lang="en-CA" dirty="0" smtClean="0"/>
          </a:p>
          <a:p>
            <a:pPr eaLnBrk="1" hangingPunct="1">
              <a:spcBef>
                <a:spcPct val="0"/>
              </a:spcBef>
            </a:pPr>
            <a:r>
              <a:rPr lang="en-CA" dirty="0" smtClean="0"/>
              <a:t>We’ve identified that one way to make</a:t>
            </a:r>
            <a:r>
              <a:rPr lang="en-CA" baseline="0" dirty="0" smtClean="0"/>
              <a:t> an</a:t>
            </a:r>
            <a:r>
              <a:rPr lang="en-CA" dirty="0" smtClean="0"/>
              <a:t> idea happen</a:t>
            </a:r>
            <a:r>
              <a:rPr lang="en-CA" baseline="0" dirty="0" smtClean="0"/>
              <a:t> </a:t>
            </a:r>
            <a:r>
              <a:rPr lang="en-CA" dirty="0" smtClean="0"/>
              <a:t>is to implement it using a project management approach. A</a:t>
            </a:r>
            <a:r>
              <a:rPr lang="en-CA" baseline="0" dirty="0" smtClean="0"/>
              <a:t> project management approach is the process of going from the idea to the outcome. </a:t>
            </a:r>
            <a:r>
              <a:rPr lang="en-CA" dirty="0" smtClean="0"/>
              <a:t>This process </a:t>
            </a:r>
            <a:r>
              <a:rPr lang="en-CA" baseline="0" dirty="0" smtClean="0"/>
              <a:t>is what we call the Project Life Cycle and we will use it as our map for this course</a:t>
            </a:r>
          </a:p>
          <a:p>
            <a:pPr eaLnBrk="1" hangingPunct="1">
              <a:spcBef>
                <a:spcPct val="0"/>
              </a:spcBef>
            </a:pPr>
            <a:endParaRPr lang="en-CA" baseline="0" dirty="0" smtClean="0"/>
          </a:p>
          <a:p>
            <a:pPr eaLnBrk="1" hangingPunct="1">
              <a:spcBef>
                <a:spcPct val="0"/>
              </a:spcBef>
            </a:pPr>
            <a:r>
              <a:rPr lang="en-CA" baseline="0" dirty="0" smtClean="0"/>
              <a:t>The Project Life Cycle has 5 stages each with its own outcomes: </a:t>
            </a:r>
          </a:p>
          <a:p>
            <a:pPr marL="502366" lvl="1" indent="-223274" eaLnBrk="1" hangingPunct="1">
              <a:spcBef>
                <a:spcPct val="0"/>
              </a:spcBef>
              <a:buFont typeface="+mj-lt"/>
              <a:buAutoNum type="arabicPeriod"/>
            </a:pPr>
            <a:r>
              <a:rPr lang="en-CA" baseline="0" dirty="0" smtClean="0"/>
              <a:t>Initiation - </a:t>
            </a:r>
            <a:r>
              <a:rPr lang="en-CA" dirty="0" smtClean="0"/>
              <a:t>Someone</a:t>
            </a:r>
            <a:r>
              <a:rPr lang="en-CA" baseline="0" dirty="0" smtClean="0"/>
              <a:t> (you!) has a great idea about how to improve a health priority. Your idea is endorsed by someone who has the political, social, financial authority to act. Outcomes:</a:t>
            </a:r>
          </a:p>
          <a:p>
            <a:pPr marL="734942" lvl="2" indent="-223274" eaLnBrk="1" hangingPunct="1">
              <a:spcBef>
                <a:spcPct val="0"/>
              </a:spcBef>
              <a:buFont typeface="+mj-lt"/>
              <a:buAutoNum type="arabicPeriod"/>
            </a:pPr>
            <a:r>
              <a:rPr lang="en-CA" baseline="0" dirty="0" smtClean="0"/>
              <a:t>Project Idea - </a:t>
            </a:r>
            <a:r>
              <a:rPr lang="en-CA" dirty="0" smtClean="0"/>
              <a:t>An idea about how to improve the existing situation</a:t>
            </a:r>
          </a:p>
          <a:p>
            <a:pPr marL="1404763" lvl="3" indent="-223274" eaLnBrk="1" hangingPunct="1">
              <a:spcBef>
                <a:spcPct val="0"/>
              </a:spcBef>
              <a:buFont typeface="Arial" pitchFamily="34" charset="0"/>
              <a:buChar char="•"/>
            </a:pPr>
            <a:r>
              <a:rPr lang="en-CA" dirty="0" smtClean="0"/>
              <a:t>What things are we concerned about? (i.e. in</a:t>
            </a:r>
            <a:r>
              <a:rPr lang="en-CA" baseline="0" dirty="0" smtClean="0"/>
              <a:t> and out of scope)</a:t>
            </a:r>
          </a:p>
          <a:p>
            <a:pPr marL="1404763" lvl="3" indent="-223274" eaLnBrk="1" hangingPunct="1">
              <a:spcBef>
                <a:spcPct val="0"/>
              </a:spcBef>
              <a:buFont typeface="Arial" pitchFamily="34" charset="0"/>
              <a:buChar char="•"/>
            </a:pPr>
            <a:r>
              <a:rPr lang="en-CA" dirty="0" smtClean="0"/>
              <a:t>What is wrong with the existing situation?</a:t>
            </a:r>
          </a:p>
          <a:p>
            <a:pPr marL="1404763" lvl="3" indent="-223274" eaLnBrk="1" hangingPunct="1">
              <a:spcBef>
                <a:spcPct val="0"/>
              </a:spcBef>
              <a:buFont typeface="Arial" pitchFamily="34" charset="0"/>
              <a:buChar char="•"/>
            </a:pPr>
            <a:r>
              <a:rPr lang="en-CA" dirty="0" smtClean="0"/>
              <a:t>How will things be better when we are done?</a:t>
            </a:r>
          </a:p>
          <a:p>
            <a:pPr marL="1404763" lvl="3" indent="-223274" eaLnBrk="1" hangingPunct="1">
              <a:spcBef>
                <a:spcPct val="0"/>
              </a:spcBef>
              <a:buFont typeface="Arial" pitchFamily="34" charset="0"/>
              <a:buChar char="•"/>
            </a:pPr>
            <a:r>
              <a:rPr lang="en-CA" dirty="0" smtClean="0"/>
              <a:t>How do we expect the new system to</a:t>
            </a:r>
            <a:r>
              <a:rPr lang="en-CA" baseline="0" dirty="0" smtClean="0"/>
              <a:t> perform (i.e. </a:t>
            </a:r>
            <a:r>
              <a:rPr lang="en-CA" dirty="0" smtClean="0"/>
              <a:t>performance criteria)</a:t>
            </a:r>
          </a:p>
          <a:p>
            <a:pPr marL="1404763" lvl="3" indent="-223274" eaLnBrk="1" hangingPunct="1">
              <a:spcBef>
                <a:spcPct val="0"/>
              </a:spcBef>
              <a:buFont typeface="Arial" pitchFamily="34" charset="0"/>
              <a:buChar char="•"/>
            </a:pPr>
            <a:r>
              <a:rPr lang="en-CA" dirty="0" smtClean="0"/>
              <a:t>What are the constraints? (i.e. quality,</a:t>
            </a:r>
            <a:r>
              <a:rPr lang="en-CA" baseline="0" dirty="0" smtClean="0"/>
              <a:t> cost, time, flexibility)</a:t>
            </a:r>
          </a:p>
          <a:p>
            <a:pPr marL="734942" lvl="2" indent="-223274" eaLnBrk="1" hangingPunct="1">
              <a:spcBef>
                <a:spcPct val="0"/>
              </a:spcBef>
              <a:buFont typeface="+mj-lt"/>
              <a:buAutoNum type="arabicPeriod"/>
            </a:pPr>
            <a:r>
              <a:rPr lang="en-CA" baseline="0" dirty="0" smtClean="0"/>
              <a:t>Authority - Assignment of an individual with the Authority to act (Sponsor)</a:t>
            </a:r>
          </a:p>
          <a:p>
            <a:pPr marL="502366" lvl="1" indent="-223274" defTabSz="893094" eaLnBrk="1" hangingPunct="1">
              <a:spcBef>
                <a:spcPct val="0"/>
              </a:spcBef>
              <a:buFont typeface="+mj-lt"/>
              <a:buAutoNum type="arabicPeriod"/>
              <a:defRPr/>
            </a:pPr>
            <a:r>
              <a:rPr lang="en-CA" baseline="0" dirty="0" smtClean="0"/>
              <a:t>Definition - A</a:t>
            </a:r>
            <a:r>
              <a:rPr lang="en-CA" dirty="0" smtClean="0"/>
              <a:t>greement of the authority to begin work and an unmistakable</a:t>
            </a:r>
            <a:r>
              <a:rPr lang="en-CA" baseline="0" dirty="0" smtClean="0"/>
              <a:t> description of the deliverables. Outcomes:</a:t>
            </a:r>
          </a:p>
          <a:p>
            <a:pPr marL="734942" lvl="2" indent="-223274" eaLnBrk="1" hangingPunct="1">
              <a:spcBef>
                <a:spcPct val="0"/>
              </a:spcBef>
              <a:buFont typeface="+mj-lt"/>
              <a:buAutoNum type="arabicPeriod"/>
            </a:pPr>
            <a:r>
              <a:rPr lang="en-CA" baseline="0" dirty="0" smtClean="0"/>
              <a:t>Project Charter – gives the project team the right/authority to begin the project</a:t>
            </a:r>
          </a:p>
          <a:p>
            <a:pPr marL="734942" lvl="2" indent="-223274" eaLnBrk="1" hangingPunct="1">
              <a:spcBef>
                <a:spcPct val="0"/>
              </a:spcBef>
              <a:buFont typeface="+mj-lt"/>
              <a:buAutoNum type="arabicPeriod"/>
            </a:pPr>
            <a:r>
              <a:rPr lang="en-CA" baseline="0" dirty="0" smtClean="0"/>
              <a:t>Design – description of final deliverables (i.e. solution)</a:t>
            </a:r>
          </a:p>
          <a:p>
            <a:pPr marL="1404763" lvl="3" indent="-223274" eaLnBrk="1" hangingPunct="1">
              <a:spcBef>
                <a:spcPct val="0"/>
              </a:spcBef>
              <a:buFont typeface="Arial" pitchFamily="34" charset="0"/>
              <a:buChar char="•"/>
            </a:pPr>
            <a:r>
              <a:rPr lang="en-CA" baseline="0" dirty="0" smtClean="0"/>
              <a:t>Preliminary design: Selection of best way to implement the idea within given constraints using problem solving, generation of options, feasibility analysis. Signoff by sponsor on proposed “best” solution.</a:t>
            </a:r>
          </a:p>
          <a:p>
            <a:pPr marL="1404763" lvl="3" indent="-223274" eaLnBrk="1" hangingPunct="1">
              <a:spcBef>
                <a:spcPct val="0"/>
              </a:spcBef>
              <a:buFont typeface="Arial" pitchFamily="34" charset="0"/>
              <a:buChar char="•"/>
            </a:pPr>
            <a:r>
              <a:rPr lang="en-CA" baseline="0" dirty="0" smtClean="0"/>
              <a:t>Detailed design: D</a:t>
            </a:r>
            <a:r>
              <a:rPr lang="en-CA" dirty="0" smtClean="0"/>
              <a:t>escribe</a:t>
            </a:r>
            <a:r>
              <a:rPr lang="en-CA" baseline="0" dirty="0" smtClean="0"/>
              <a:t> final deliverable (i.e. solution) in detail.  Signoff by sponsor on work breakdown structure and cost estimate</a:t>
            </a:r>
          </a:p>
          <a:p>
            <a:pPr marL="502366" lvl="1" indent="-223274" eaLnBrk="1" hangingPunct="1">
              <a:spcBef>
                <a:spcPct val="0"/>
              </a:spcBef>
              <a:buFont typeface="+mj-lt"/>
              <a:buAutoNum type="arabicPeriod"/>
            </a:pPr>
            <a:r>
              <a:rPr lang="en-CA" baseline="0" dirty="0" smtClean="0"/>
              <a:t>Planning – The plan of how we will accomplish the idea on schedule and within resource constraints. Outcomes:</a:t>
            </a:r>
          </a:p>
          <a:p>
            <a:pPr marL="734942" lvl="2" indent="-223274" eaLnBrk="1" hangingPunct="1">
              <a:spcBef>
                <a:spcPct val="0"/>
              </a:spcBef>
              <a:buFont typeface="+mj-lt"/>
              <a:buAutoNum type="arabicPeriod"/>
            </a:pPr>
            <a:r>
              <a:rPr lang="en-CA" baseline="0" dirty="0" smtClean="0"/>
              <a:t>Schedule</a:t>
            </a:r>
          </a:p>
          <a:p>
            <a:pPr marL="734942" lvl="2" indent="-223274" eaLnBrk="1" hangingPunct="1">
              <a:spcBef>
                <a:spcPct val="0"/>
              </a:spcBef>
              <a:buFont typeface="+mj-lt"/>
              <a:buAutoNum type="arabicPeriod"/>
            </a:pPr>
            <a:r>
              <a:rPr lang="en-CA" baseline="0" dirty="0" smtClean="0"/>
              <a:t>Resource Plan - includes budget</a:t>
            </a:r>
          </a:p>
          <a:p>
            <a:pPr marL="502366" lvl="1" indent="-223274" eaLnBrk="1" hangingPunct="1">
              <a:spcBef>
                <a:spcPct val="0"/>
              </a:spcBef>
              <a:buFont typeface="+mj-lt"/>
              <a:buAutoNum type="arabicPeriod"/>
            </a:pPr>
            <a:r>
              <a:rPr lang="en-CA" baseline="0" dirty="0" smtClean="0"/>
              <a:t>Execution – Implementation of the project plan including measuring progress, managing risk, communicating and controlling for error. Outcomes:</a:t>
            </a:r>
          </a:p>
          <a:p>
            <a:pPr marL="734942" lvl="2" indent="-223274" eaLnBrk="1" hangingPunct="1">
              <a:spcBef>
                <a:spcPct val="0"/>
              </a:spcBef>
              <a:buFont typeface="+mj-lt"/>
              <a:buAutoNum type="arabicPeriod"/>
            </a:pPr>
            <a:r>
              <a:rPr lang="en-CA" baseline="0" dirty="0" smtClean="0"/>
              <a:t>Project Outcomes – the improved health outcomes for your health priority that you wanted to achieve</a:t>
            </a:r>
          </a:p>
          <a:p>
            <a:pPr marL="502366" lvl="1" indent="-223274" eaLnBrk="1" hangingPunct="1">
              <a:spcBef>
                <a:spcPct val="0"/>
              </a:spcBef>
              <a:buFont typeface="+mj-lt"/>
              <a:buAutoNum type="arabicPeriod"/>
            </a:pPr>
            <a:r>
              <a:rPr lang="en-CA" baseline="0" dirty="0" smtClean="0"/>
              <a:t>Close-out – Wrapping up the project</a:t>
            </a:r>
          </a:p>
          <a:p>
            <a:pPr marL="734942" lvl="2" indent="-223274" eaLnBrk="1" hangingPunct="1">
              <a:spcBef>
                <a:spcPct val="0"/>
              </a:spcBef>
              <a:buFont typeface="+mj-lt"/>
              <a:buAutoNum type="arabicPeriod"/>
            </a:pPr>
            <a:r>
              <a:rPr lang="en-CA" baseline="0" dirty="0" smtClean="0"/>
              <a:t>Evaluation – a review of the success, failures and continuous improvement opportunities over the project life cycle</a:t>
            </a:r>
          </a:p>
          <a:p>
            <a:pPr lvl="1" eaLnBrk="1" hangingPunct="1">
              <a:spcBef>
                <a:spcPct val="0"/>
              </a:spcBef>
            </a:pPr>
            <a:endParaRPr lang="en-CA" baseline="0" dirty="0" smtClean="0"/>
          </a:p>
          <a:p>
            <a:pPr lvl="0" eaLnBrk="1" hangingPunct="1">
              <a:spcBef>
                <a:spcPct val="0"/>
              </a:spcBef>
            </a:pPr>
            <a:r>
              <a:rPr lang="en-CA" dirty="0" smtClean="0"/>
              <a:t>This one-week course will focus on creating</a:t>
            </a:r>
            <a:r>
              <a:rPr lang="en-CA" baseline="0" dirty="0" smtClean="0"/>
              <a:t> a Project Management Plan which is the sum of the outcomes from the Definition and Planning stages of the Project Life Cycle. The Project Management Plan = Project Charter + Design + Schedule + Resource Plan. From the Project Management Plan you are ready to enter the Execution stage and execute your Idea. With a Project Management Plan you have a much higher chance of making your idea than with no plan at all!</a:t>
            </a:r>
          </a:p>
          <a:p>
            <a:pPr lvl="0" eaLnBrk="1" hangingPunct="1">
              <a:spcBef>
                <a:spcPct val="0"/>
              </a:spcBef>
            </a:pPr>
            <a:endParaRPr lang="en-CA" baseline="0" dirty="0" smtClean="0"/>
          </a:p>
          <a:p>
            <a:pPr lvl="0" eaLnBrk="1" hangingPunct="1">
              <a:spcBef>
                <a:spcPct val="0"/>
              </a:spcBef>
            </a:pPr>
            <a:r>
              <a:rPr lang="en-CA" baseline="0" dirty="0" smtClean="0"/>
              <a:t>The Execution and Close-out stages will be covered briefly but would require more time than we have. If you complete the Project Management Plan its time to do some extra reading to prepare for execution and close-out! (references provided at the end of this course). But a good Project Management Plan already places you in an excellent position to accomplish your idea!</a:t>
            </a:r>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572674-32D7-411A-A3AF-1C21EA67353B}" type="slidenum">
              <a:rPr lang="en-US"/>
              <a:pPr fontAlgn="base">
                <a:spcBef>
                  <a:spcPct val="0"/>
                </a:spcBef>
                <a:spcAft>
                  <a:spcPct val="0"/>
                </a:spcAft>
                <a:defRPr/>
              </a:pPr>
              <a:t>22</a:t>
            </a:fld>
            <a:endParaRPr lang="en-US" dirty="0"/>
          </a:p>
        </p:txBody>
      </p:sp>
      <p:sp>
        <p:nvSpPr>
          <p:cNvPr id="5" name="Date Placeholder 4"/>
          <p:cNvSpPr>
            <a:spLocks noGrp="1"/>
          </p:cNvSpPr>
          <p:nvPr>
            <p:ph type="dt" idx="10"/>
          </p:nvPr>
        </p:nvSpPr>
        <p:spPr/>
        <p:txBody>
          <a:bodyPr/>
          <a:lstStyle/>
          <a:p>
            <a:pPr>
              <a:defRPr/>
            </a:pPr>
            <a:endParaRPr lang="en-US" dirty="0"/>
          </a:p>
        </p:txBody>
      </p:sp>
      <p:sp>
        <p:nvSpPr>
          <p:cNvPr id="7" name="Header Placeholder 6"/>
          <p:cNvSpPr>
            <a:spLocks noGrp="1"/>
          </p:cNvSpPr>
          <p:nvPr>
            <p:ph type="hdr" sz="quarter" idx="12"/>
          </p:nvPr>
        </p:nvSpPr>
        <p:spPr/>
        <p:txBody>
          <a:bodyPr/>
          <a:lstStyle/>
          <a:p>
            <a:pPr>
              <a:defRPr/>
            </a:pP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dirty="0" smtClean="0"/>
              <a:t>Ubiquitous</a:t>
            </a:r>
          </a:p>
          <a:p>
            <a:pPr eaLnBrk="1" hangingPunct="1">
              <a:spcBef>
                <a:spcPct val="0"/>
              </a:spcBef>
            </a:pPr>
            <a:r>
              <a:rPr lang="en-CA" dirty="0" smtClean="0"/>
              <a:t>Constant reference point</a:t>
            </a:r>
            <a:endParaRPr lang="en-CA" baseline="0" dirty="0"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572674-32D7-411A-A3AF-1C21EA67353B}" type="slidenum">
              <a:rPr lang="en-US"/>
              <a:pPr fontAlgn="base">
                <a:spcBef>
                  <a:spcPct val="0"/>
                </a:spcBef>
                <a:spcAft>
                  <a:spcPct val="0"/>
                </a:spcAft>
                <a:defRPr/>
              </a:pPr>
              <a:t>23</a:t>
            </a:fld>
            <a:endParaRPr lang="en-US" dirty="0"/>
          </a:p>
        </p:txBody>
      </p:sp>
      <p:sp>
        <p:nvSpPr>
          <p:cNvPr id="5" name="Date Placeholder 4"/>
          <p:cNvSpPr>
            <a:spLocks noGrp="1"/>
          </p:cNvSpPr>
          <p:nvPr>
            <p:ph type="dt" idx="10"/>
          </p:nvPr>
        </p:nvSpPr>
        <p:spPr/>
        <p:txBody>
          <a:bodyPr/>
          <a:lstStyle/>
          <a:p>
            <a:pPr>
              <a:defRPr/>
            </a:pPr>
            <a:endParaRPr lang="en-US" dirty="0"/>
          </a:p>
        </p:txBody>
      </p:sp>
      <p:sp>
        <p:nvSpPr>
          <p:cNvPr id="7" name="Header Placeholder 6"/>
          <p:cNvSpPr>
            <a:spLocks noGrp="1"/>
          </p:cNvSpPr>
          <p:nvPr>
            <p:ph type="hdr" sz="quarter" idx="12"/>
          </p:nvPr>
        </p:nvSpPr>
        <p:spPr/>
        <p:txBody>
          <a:bodyPr/>
          <a:lstStyle/>
          <a:p>
            <a:pPr>
              <a:defRPr/>
            </a:pP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dirty="0" smtClean="0"/>
              <a:t>Components and Purpose of the</a:t>
            </a:r>
            <a:r>
              <a:rPr lang="en-CA" baseline="0" dirty="0" smtClean="0"/>
              <a:t> Project Management Plan</a:t>
            </a:r>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572674-32D7-411A-A3AF-1C21EA67353B}" type="slidenum">
              <a:rPr lang="en-US"/>
              <a:pPr fontAlgn="base">
                <a:spcBef>
                  <a:spcPct val="0"/>
                </a:spcBef>
                <a:spcAft>
                  <a:spcPct val="0"/>
                </a:spcAft>
                <a:defRPr/>
              </a:pPr>
              <a:t>24</a:t>
            </a:fld>
            <a:endParaRPr lang="en-US" dirty="0"/>
          </a:p>
        </p:txBody>
      </p:sp>
      <p:sp>
        <p:nvSpPr>
          <p:cNvPr id="5" name="Date Placeholder 4"/>
          <p:cNvSpPr>
            <a:spLocks noGrp="1"/>
          </p:cNvSpPr>
          <p:nvPr>
            <p:ph type="dt" idx="10"/>
          </p:nvPr>
        </p:nvSpPr>
        <p:spPr/>
        <p:txBody>
          <a:bodyPr/>
          <a:lstStyle/>
          <a:p>
            <a:pPr>
              <a:defRPr/>
            </a:pPr>
            <a:endParaRPr lang="en-US" dirty="0"/>
          </a:p>
        </p:txBody>
      </p:sp>
      <p:sp>
        <p:nvSpPr>
          <p:cNvPr id="7" name="Header Placeholder 6"/>
          <p:cNvSpPr>
            <a:spLocks noGrp="1"/>
          </p:cNvSpPr>
          <p:nvPr>
            <p:ph type="hdr" sz="quarter" idx="12"/>
          </p:nvPr>
        </p:nvSpPr>
        <p:spPr/>
        <p:txBody>
          <a:bodyPr/>
          <a:lstStyle/>
          <a:p>
            <a:pPr>
              <a:defRPr/>
            </a:pP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dirty="0" smtClean="0"/>
              <a:t>Let’s begin our journey on the Project Life Cycle</a:t>
            </a:r>
          </a:p>
          <a:p>
            <a:pPr eaLnBrk="1" hangingPunct="1">
              <a:spcBef>
                <a:spcPct val="0"/>
              </a:spcBef>
            </a:pPr>
            <a:endParaRPr lang="en-CA" baseline="0" dirty="0" smtClean="0"/>
          </a:p>
          <a:p>
            <a:pPr eaLnBrk="1" hangingPunct="1">
              <a:spcBef>
                <a:spcPct val="0"/>
              </a:spcBef>
            </a:pPr>
            <a:r>
              <a:rPr lang="en-CA" baseline="0" dirty="0" smtClean="0"/>
              <a:t>We start at the first stage: Initiation. We need to produce two outcomes: Idea and Authority</a:t>
            </a:r>
          </a:p>
          <a:p>
            <a:pPr eaLnBrk="1" hangingPunct="1">
              <a:spcBef>
                <a:spcPct val="0"/>
              </a:spcBef>
            </a:pPr>
            <a:endParaRPr lang="en-CA" baseline="0" dirty="0" smtClean="0"/>
          </a:p>
          <a:p>
            <a:pPr eaLnBrk="1" hangingPunct="1">
              <a:spcBef>
                <a:spcPct val="0"/>
              </a:spcBef>
            </a:pPr>
            <a:r>
              <a:rPr lang="en-CA" baseline="0" dirty="0" smtClean="0"/>
              <a:t>Let’s go back to our Measles Immunization Project (MIP) case study to determine these two outcomes</a:t>
            </a:r>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572674-32D7-411A-A3AF-1C21EA67353B}" type="slidenum">
              <a:rPr lang="en-US"/>
              <a:pPr fontAlgn="base">
                <a:spcBef>
                  <a:spcPct val="0"/>
                </a:spcBef>
                <a:spcAft>
                  <a:spcPct val="0"/>
                </a:spcAft>
                <a:defRPr/>
              </a:pPr>
              <a:t>25</a:t>
            </a:fld>
            <a:endParaRPr lang="en-US" dirty="0"/>
          </a:p>
        </p:txBody>
      </p:sp>
      <p:sp>
        <p:nvSpPr>
          <p:cNvPr id="5" name="Date Placeholder 4"/>
          <p:cNvSpPr>
            <a:spLocks noGrp="1"/>
          </p:cNvSpPr>
          <p:nvPr>
            <p:ph type="dt" idx="10"/>
          </p:nvPr>
        </p:nvSpPr>
        <p:spPr/>
        <p:txBody>
          <a:bodyPr/>
          <a:lstStyle/>
          <a:p>
            <a:pPr>
              <a:defRPr/>
            </a:pPr>
            <a:endParaRPr lang="en-US" dirty="0"/>
          </a:p>
        </p:txBody>
      </p:sp>
      <p:sp>
        <p:nvSpPr>
          <p:cNvPr id="7" name="Header Placeholder 6"/>
          <p:cNvSpPr>
            <a:spLocks noGrp="1"/>
          </p:cNvSpPr>
          <p:nvPr>
            <p:ph type="hdr" sz="quarter" idx="12"/>
          </p:nvPr>
        </p:nvSpPr>
        <p:spPr/>
        <p:txBody>
          <a:bodyPr/>
          <a:lstStyle/>
          <a:p>
            <a:pPr>
              <a:defRPr/>
            </a:pP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pPr eaLnBrk="1" hangingPunct="1">
              <a:spcBef>
                <a:spcPct val="0"/>
              </a:spcBef>
            </a:pPr>
            <a:r>
              <a:rPr lang="en-CA" dirty="0" smtClean="0"/>
              <a:t>As part of the Measles Initiative started in 2001,</a:t>
            </a:r>
            <a:r>
              <a:rPr lang="en-CA" baseline="0" dirty="0" smtClean="0"/>
              <a:t> you have scheduled a meeting to discuss your local situation with a UNICEF representative (c</a:t>
            </a:r>
            <a:r>
              <a:rPr lang="en-CA" dirty="0" smtClean="0"/>
              <a:t>ore founding members of the Measles Initiative</a:t>
            </a:r>
            <a:r>
              <a:rPr lang="en-CA" baseline="0" dirty="0" smtClean="0"/>
              <a:t> </a:t>
            </a:r>
            <a:r>
              <a:rPr lang="en-CA" dirty="0" smtClean="0"/>
              <a:t>alongside UNICEF include the United Nations Foundation, the World Health Organisation, the American Red Cross and the Centers for Disease Control and Prevention).</a:t>
            </a:r>
            <a:r>
              <a:rPr lang="en-CA" baseline="0" dirty="0" smtClean="0"/>
              <a:t> They are excited to hear your department’s idea to run a project to increase measles immunization</a:t>
            </a:r>
            <a:endParaRPr lang="en-CA" dirty="0" smtClean="0"/>
          </a:p>
          <a:p>
            <a:pPr lvl="1" eaLnBrk="1" hangingPunct="1">
              <a:spcBef>
                <a:spcPct val="0"/>
              </a:spcBef>
            </a:pPr>
            <a:r>
              <a:rPr lang="en-CA" dirty="0" smtClean="0"/>
              <a:t>Since 2001 the Measles</a:t>
            </a:r>
            <a:r>
              <a:rPr lang="en-CA" baseline="0" dirty="0" smtClean="0"/>
              <a:t> </a:t>
            </a:r>
            <a:r>
              <a:rPr lang="en-CA" dirty="0" smtClean="0"/>
              <a:t>Initiative has mobilized more than $144 million and has helped African countries vaccinate over 150 million children against measles.</a:t>
            </a:r>
          </a:p>
          <a:p>
            <a:pPr lvl="1" eaLnBrk="1" hangingPunct="1">
              <a:spcBef>
                <a:spcPct val="0"/>
              </a:spcBef>
              <a:buNone/>
            </a:pPr>
            <a:endParaRPr lang="en-CA" dirty="0" smtClean="0"/>
          </a:p>
          <a:p>
            <a:pPr marL="111637" indent="-111637" defTabSz="893094" eaLnBrk="1" hangingPunct="1">
              <a:spcBef>
                <a:spcPct val="0"/>
              </a:spcBef>
              <a:defRPr/>
            </a:pPr>
            <a:r>
              <a:rPr lang="en-CA" dirty="0" smtClean="0"/>
              <a:t>There currently exists several immunization providers in your local area. Over the years, you have developed excellent relationships with these individuals. You discuss</a:t>
            </a:r>
            <a:r>
              <a:rPr lang="en-CA" baseline="0" dirty="0" smtClean="0"/>
              <a:t> the situation with them and they provide several reasons why measles coverage rates may be falling</a:t>
            </a:r>
          </a:p>
          <a:p>
            <a:pPr marL="437244" lvl="1" indent="-111637" defTabSz="893094" eaLnBrk="1" hangingPunct="1">
              <a:spcBef>
                <a:spcPct val="0"/>
              </a:spcBef>
              <a:buSzTx/>
              <a:buFont typeface="Wingdings" pitchFamily="2" charset="2"/>
              <a:buChar char="§"/>
              <a:defRPr/>
            </a:pPr>
            <a:r>
              <a:rPr lang="en-CA" baseline="0" dirty="0" smtClean="0"/>
              <a:t>Vaccines occasionally out of stock</a:t>
            </a:r>
          </a:p>
          <a:p>
            <a:pPr marL="437244" lvl="1" indent="-111637" defTabSz="893094" eaLnBrk="1" hangingPunct="1">
              <a:spcBef>
                <a:spcPct val="0"/>
              </a:spcBef>
              <a:buSzTx/>
              <a:buFont typeface="Wingdings" pitchFamily="2" charset="2"/>
              <a:buChar char="§"/>
              <a:defRPr/>
            </a:pPr>
            <a:r>
              <a:rPr lang="en-CA" baseline="0" dirty="0" smtClean="0"/>
              <a:t>Health care providers not available to give vaccine; lack of volunteers to cover</a:t>
            </a:r>
          </a:p>
          <a:p>
            <a:pPr marL="437244" lvl="1" indent="-111637" defTabSz="893094" eaLnBrk="1" hangingPunct="1">
              <a:spcBef>
                <a:spcPct val="0"/>
              </a:spcBef>
              <a:buSzTx/>
              <a:buFont typeface="Wingdings" pitchFamily="2" charset="2"/>
              <a:buChar char="§"/>
              <a:defRPr/>
            </a:pPr>
            <a:r>
              <a:rPr lang="en-CA" baseline="0" dirty="0" smtClean="0"/>
              <a:t>Vaccine cold-chain supply breaks</a:t>
            </a:r>
          </a:p>
          <a:p>
            <a:pPr marL="437244" lvl="1" indent="-111637" defTabSz="893094" eaLnBrk="1" hangingPunct="1">
              <a:spcBef>
                <a:spcPct val="0"/>
              </a:spcBef>
              <a:buSzTx/>
              <a:buFont typeface="Wingdings" pitchFamily="2" charset="2"/>
              <a:buChar char="§"/>
              <a:defRPr/>
            </a:pPr>
            <a:r>
              <a:rPr lang="en-CA" baseline="0" dirty="0" smtClean="0"/>
              <a:t>Belief of particular religious groups around vaccination</a:t>
            </a:r>
          </a:p>
          <a:p>
            <a:pPr marL="437244" lvl="1" indent="-111637" defTabSz="893094" eaLnBrk="1" hangingPunct="1">
              <a:spcBef>
                <a:spcPct val="0"/>
              </a:spcBef>
              <a:buSzTx/>
              <a:buFont typeface="Wingdings" pitchFamily="2" charset="2"/>
              <a:buChar char="§"/>
              <a:defRPr/>
            </a:pPr>
            <a:r>
              <a:rPr lang="en-CA" baseline="0" dirty="0" smtClean="0"/>
              <a:t>Lack of social marketing</a:t>
            </a:r>
          </a:p>
          <a:p>
            <a:pPr marL="437244" lvl="1" indent="-111637" defTabSz="893094" eaLnBrk="1" hangingPunct="1">
              <a:spcBef>
                <a:spcPct val="0"/>
              </a:spcBef>
              <a:buSzTx/>
              <a:buFont typeface="Wingdings" pitchFamily="2" charset="2"/>
              <a:buChar char="§"/>
              <a:defRPr/>
            </a:pPr>
            <a:r>
              <a:rPr lang="en-CA" baseline="0" dirty="0" smtClean="0"/>
              <a:t>Parents unaware of vaccine availability and effects of measles disease</a:t>
            </a:r>
          </a:p>
          <a:p>
            <a:pPr marL="437244" lvl="1" indent="-111637" defTabSz="893094" eaLnBrk="1" hangingPunct="1">
              <a:spcBef>
                <a:spcPct val="0"/>
              </a:spcBef>
              <a:buSzTx/>
              <a:buFont typeface="Wingdings" pitchFamily="2" charset="2"/>
              <a:buChar char="§"/>
              <a:defRPr/>
            </a:pPr>
            <a:endParaRPr lang="en-CA" dirty="0" smtClean="0"/>
          </a:p>
          <a:p>
            <a:pPr marL="111637" indent="-111637" defTabSz="893094" eaLnBrk="1" hangingPunct="1">
              <a:spcBef>
                <a:spcPct val="0"/>
              </a:spcBef>
              <a:defRPr/>
            </a:pPr>
            <a:r>
              <a:rPr lang="en-CA" dirty="0" smtClean="0"/>
              <a:t>The</a:t>
            </a:r>
            <a:r>
              <a:rPr lang="en-CA" baseline="0" dirty="0" smtClean="0"/>
              <a:t> local immunization providers also indicate that they have potential solutions to these problems if only someone would listen</a:t>
            </a:r>
          </a:p>
          <a:p>
            <a:pPr marL="111637" indent="-111637" defTabSz="893094" eaLnBrk="1" hangingPunct="1">
              <a:spcBef>
                <a:spcPct val="0"/>
              </a:spcBef>
              <a:defRPr/>
            </a:pPr>
            <a:endParaRPr lang="en-CA" dirty="0" smtClean="0"/>
          </a:p>
          <a:p>
            <a:pPr lvl="0" eaLnBrk="1" hangingPunct="1">
              <a:spcBef>
                <a:spcPct val="0"/>
              </a:spcBef>
            </a:pPr>
            <a:r>
              <a:rPr lang="en-CA" dirty="0" smtClean="0"/>
              <a:t>Idea! You</a:t>
            </a:r>
            <a:r>
              <a:rPr lang="en-CA" baseline="0" dirty="0" smtClean="0"/>
              <a:t> </a:t>
            </a:r>
            <a:r>
              <a:rPr lang="en-CA" dirty="0" smtClean="0"/>
              <a:t>think it might be a great idea to gather</a:t>
            </a:r>
            <a:r>
              <a:rPr lang="en-CA" baseline="0" dirty="0" smtClean="0"/>
              <a:t> these potential solutions, combine them with a literature review of best ways to increase immunization coverage, and apply the best solutions </a:t>
            </a:r>
            <a:r>
              <a:rPr lang="en-CA" dirty="0" smtClean="0"/>
              <a:t>to the clinics of these immunization providers!</a:t>
            </a:r>
          </a:p>
          <a:p>
            <a:pPr lvl="0" eaLnBrk="1" hangingPunct="1">
              <a:spcBef>
                <a:spcPct val="0"/>
              </a:spcBef>
            </a:pPr>
            <a:endParaRPr lang="en-CA" dirty="0" smtClean="0"/>
          </a:p>
          <a:p>
            <a:pPr eaLnBrk="1" hangingPunct="1">
              <a:spcBef>
                <a:spcPct val="0"/>
              </a:spcBef>
            </a:pPr>
            <a:r>
              <a:rPr lang="en-CA" dirty="0" smtClean="0"/>
              <a:t>Recall that Stage 1: Initiation has two outcomes</a:t>
            </a:r>
          </a:p>
          <a:p>
            <a:pPr marL="502366" lvl="1" indent="-223274" eaLnBrk="1" hangingPunct="1">
              <a:spcBef>
                <a:spcPct val="0"/>
              </a:spcBef>
              <a:buFont typeface="+mj-lt"/>
              <a:buAutoNum type="arabicPeriod"/>
            </a:pPr>
            <a:r>
              <a:rPr lang="en-CA" dirty="0" smtClean="0"/>
              <a:t>An idea about how to improve the existing situation</a:t>
            </a:r>
          </a:p>
          <a:p>
            <a:pPr lvl="2" eaLnBrk="1" hangingPunct="1">
              <a:spcBef>
                <a:spcPct val="0"/>
              </a:spcBef>
            </a:pPr>
            <a:r>
              <a:rPr lang="en-CA" dirty="0" smtClean="0"/>
              <a:t>What things are we concerned about? (i.e. in</a:t>
            </a:r>
            <a:r>
              <a:rPr lang="en-CA" baseline="0" dirty="0" smtClean="0"/>
              <a:t> and out of scope)</a:t>
            </a:r>
            <a:endParaRPr lang="en-CA" dirty="0" smtClean="0"/>
          </a:p>
          <a:p>
            <a:pPr lvl="2" eaLnBrk="1" hangingPunct="1">
              <a:spcBef>
                <a:spcPct val="0"/>
              </a:spcBef>
            </a:pPr>
            <a:r>
              <a:rPr lang="en-CA" dirty="0" smtClean="0"/>
              <a:t>What is wrong with the existing situation?</a:t>
            </a:r>
          </a:p>
          <a:p>
            <a:pPr lvl="2" eaLnBrk="1" hangingPunct="1">
              <a:spcBef>
                <a:spcPct val="0"/>
              </a:spcBef>
            </a:pPr>
            <a:r>
              <a:rPr lang="en-CA" dirty="0" smtClean="0"/>
              <a:t>How will things be better when we are done?</a:t>
            </a:r>
          </a:p>
          <a:p>
            <a:pPr lvl="2" eaLnBrk="1" hangingPunct="1">
              <a:spcBef>
                <a:spcPct val="0"/>
              </a:spcBef>
            </a:pPr>
            <a:r>
              <a:rPr lang="en-CA" dirty="0" smtClean="0"/>
              <a:t>How do we expect the new system to</a:t>
            </a:r>
            <a:r>
              <a:rPr lang="en-CA" baseline="0" dirty="0" smtClean="0"/>
              <a:t> perform (i.e. </a:t>
            </a:r>
            <a:r>
              <a:rPr lang="en-CA" dirty="0" smtClean="0"/>
              <a:t>performance criteria)</a:t>
            </a:r>
          </a:p>
          <a:p>
            <a:pPr lvl="2" eaLnBrk="1" hangingPunct="1">
              <a:spcBef>
                <a:spcPct val="0"/>
              </a:spcBef>
            </a:pPr>
            <a:r>
              <a:rPr lang="en-CA" dirty="0" smtClean="0"/>
              <a:t>What are the constraints? (i.e. quality,</a:t>
            </a:r>
            <a:r>
              <a:rPr lang="en-CA" baseline="0" dirty="0" smtClean="0"/>
              <a:t> cost, time, flexibility)</a:t>
            </a:r>
          </a:p>
          <a:p>
            <a:pPr marL="502366" lvl="1" indent="-223274" eaLnBrk="1" hangingPunct="1">
              <a:spcBef>
                <a:spcPct val="0"/>
              </a:spcBef>
              <a:buFont typeface="+mj-lt"/>
              <a:buAutoNum type="arabicPeriod"/>
            </a:pPr>
            <a:r>
              <a:rPr lang="en-CA" baseline="0" dirty="0" smtClean="0"/>
              <a:t>Assignment of an individual with the Authority to act (Sponsor)</a:t>
            </a:r>
          </a:p>
          <a:p>
            <a:pPr marL="502366" lvl="1" indent="-223274" eaLnBrk="1" hangingPunct="1">
              <a:spcBef>
                <a:spcPct val="0"/>
              </a:spcBef>
              <a:buFont typeface="+mj-lt"/>
              <a:buAutoNum type="arabicPeriod"/>
            </a:pPr>
            <a:endParaRPr lang="en-CA" dirty="0" smtClean="0"/>
          </a:p>
          <a:p>
            <a:pPr lvl="0" eaLnBrk="1" hangingPunct="1">
              <a:spcBef>
                <a:spcPct val="0"/>
              </a:spcBef>
            </a:pPr>
            <a:r>
              <a:rPr lang="en-CA" dirty="0" smtClean="0"/>
              <a:t>We have the idea now but let’s be careful about who has given us the authority</a:t>
            </a:r>
            <a:r>
              <a:rPr lang="en-CA" baseline="0" dirty="0" smtClean="0"/>
              <a:t> to act. Sometimes it is difficult to identify this individual. However often it is quite simply the person who is funding the project and has the most at stake in the outcome. Proceeding on a project without the endorsement of this individual can be tenuous at best. Always examine this issue carefully before proceeding with a project. In this case we’ll assume we have identified a sponsor and discuss this more as the case evolves.</a:t>
            </a:r>
            <a:endParaRPr lang="en-CA" dirty="0"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572674-32D7-411A-A3AF-1C21EA67353B}" type="slidenum">
              <a:rPr lang="en-US"/>
              <a:pPr fontAlgn="base">
                <a:spcBef>
                  <a:spcPct val="0"/>
                </a:spcBef>
                <a:spcAft>
                  <a:spcPct val="0"/>
                </a:spcAft>
                <a:defRPr/>
              </a:pPr>
              <a:t>26</a:t>
            </a:fld>
            <a:endParaRPr lang="en-US" dirty="0"/>
          </a:p>
        </p:txBody>
      </p:sp>
      <p:sp>
        <p:nvSpPr>
          <p:cNvPr id="5" name="Date Placeholder 4"/>
          <p:cNvSpPr>
            <a:spLocks noGrp="1"/>
          </p:cNvSpPr>
          <p:nvPr>
            <p:ph type="dt" idx="10"/>
          </p:nvPr>
        </p:nvSpPr>
        <p:spPr/>
        <p:txBody>
          <a:bodyPr/>
          <a:lstStyle/>
          <a:p>
            <a:pPr>
              <a:defRPr/>
            </a:pPr>
            <a:endParaRPr lang="en-US" dirty="0"/>
          </a:p>
        </p:txBody>
      </p:sp>
      <p:sp>
        <p:nvSpPr>
          <p:cNvPr id="7" name="Header Placeholder 6"/>
          <p:cNvSpPr>
            <a:spLocks noGrp="1"/>
          </p:cNvSpPr>
          <p:nvPr>
            <p:ph type="hdr" sz="quarter" idx="12"/>
          </p:nvPr>
        </p:nvSpPr>
        <p:spPr/>
        <p:txBody>
          <a:bodyPr/>
          <a:lstStyle/>
          <a:p>
            <a:pPr>
              <a:defRPr/>
            </a:pP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dirty="0" smtClean="0"/>
              <a:t>Stage 1: Initiation</a:t>
            </a:r>
            <a:r>
              <a:rPr lang="en-CA" baseline="0" dirty="0" smtClean="0"/>
              <a:t> completed</a:t>
            </a:r>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572674-32D7-411A-A3AF-1C21EA67353B}" type="slidenum">
              <a:rPr lang="en-US"/>
              <a:pPr fontAlgn="base">
                <a:spcBef>
                  <a:spcPct val="0"/>
                </a:spcBef>
                <a:spcAft>
                  <a:spcPct val="0"/>
                </a:spcAft>
                <a:defRPr/>
              </a:pPr>
              <a:t>27</a:t>
            </a:fld>
            <a:endParaRPr lang="en-US" dirty="0"/>
          </a:p>
        </p:txBody>
      </p:sp>
      <p:sp>
        <p:nvSpPr>
          <p:cNvPr id="5" name="Date Placeholder 4"/>
          <p:cNvSpPr>
            <a:spLocks noGrp="1"/>
          </p:cNvSpPr>
          <p:nvPr>
            <p:ph type="dt" idx="10"/>
          </p:nvPr>
        </p:nvSpPr>
        <p:spPr/>
        <p:txBody>
          <a:bodyPr/>
          <a:lstStyle/>
          <a:p>
            <a:pPr>
              <a:defRPr/>
            </a:pPr>
            <a:endParaRPr lang="en-US" dirty="0"/>
          </a:p>
        </p:txBody>
      </p:sp>
      <p:sp>
        <p:nvSpPr>
          <p:cNvPr id="7" name="Header Placeholder 6"/>
          <p:cNvSpPr>
            <a:spLocks noGrp="1"/>
          </p:cNvSpPr>
          <p:nvPr>
            <p:ph type="hdr" sz="quarter" idx="12"/>
          </p:nvPr>
        </p:nvSpPr>
        <p:spPr/>
        <p:txBody>
          <a:bodyPr/>
          <a:lstStyle/>
          <a:p>
            <a:pPr>
              <a:defRPr/>
            </a:pP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dirty="0" smtClean="0"/>
              <a:t>In</a:t>
            </a:r>
            <a:r>
              <a:rPr lang="en-CA" baseline="0" dirty="0" smtClean="0"/>
              <a:t> Section 2 we will look the Definition stage o</a:t>
            </a:r>
            <a:r>
              <a:rPr lang="en-CA" dirty="0" smtClean="0"/>
              <a:t>f the Project</a:t>
            </a:r>
            <a:r>
              <a:rPr lang="en-CA" baseline="0" dirty="0" smtClean="0"/>
              <a:t> Life Cycle</a:t>
            </a:r>
          </a:p>
          <a:p>
            <a:pPr eaLnBrk="1" hangingPunct="1">
              <a:spcBef>
                <a:spcPct val="0"/>
              </a:spcBef>
            </a:pPr>
            <a:endParaRPr lang="en-CA" baseline="0" dirty="0" smtClean="0"/>
          </a:p>
          <a:p>
            <a:pPr eaLnBrk="1" hangingPunct="1">
              <a:spcBef>
                <a:spcPct val="0"/>
              </a:spcBef>
            </a:pPr>
            <a:r>
              <a:rPr lang="en-CA" baseline="0" dirty="0" smtClean="0"/>
              <a:t>Before we proceed, note that there an endless number of tools available to assist in working through projects. These tools fall into two categories:</a:t>
            </a:r>
          </a:p>
          <a:p>
            <a:pPr lvl="1" eaLnBrk="1" hangingPunct="1">
              <a:spcBef>
                <a:spcPct val="0"/>
              </a:spcBef>
            </a:pPr>
            <a:r>
              <a:rPr lang="en-CA" baseline="0" dirty="0" smtClean="0"/>
              <a:t>Project Management software – specifically designed for running projects and includes tools for issue tracking, scheduling, resource management, document management, collaboration</a:t>
            </a:r>
          </a:p>
          <a:p>
            <a:pPr lvl="2" eaLnBrk="1" hangingPunct="1">
              <a:spcBef>
                <a:spcPct val="0"/>
              </a:spcBef>
            </a:pPr>
            <a:r>
              <a:rPr lang="en-CA" baseline="0" dirty="0" smtClean="0"/>
              <a:t>Advantages – pre-packaged tools that don’t need to be designed by you</a:t>
            </a:r>
          </a:p>
          <a:p>
            <a:pPr lvl="2" eaLnBrk="1" hangingPunct="1">
              <a:spcBef>
                <a:spcPct val="0"/>
              </a:spcBef>
            </a:pPr>
            <a:r>
              <a:rPr lang="en-CA" baseline="0" dirty="0" smtClean="0"/>
              <a:t>Disadvantages – often designed for large projects, this type of software can be complex to learn and harder to share among colleagues</a:t>
            </a:r>
          </a:p>
          <a:p>
            <a:pPr lvl="1" eaLnBrk="1" hangingPunct="1">
              <a:spcBef>
                <a:spcPct val="0"/>
              </a:spcBef>
            </a:pPr>
            <a:r>
              <a:rPr lang="en-CA" baseline="0" dirty="0" smtClean="0"/>
              <a:t>Productivity software – this is software not specifically designed for project management can be used for this purpose</a:t>
            </a:r>
          </a:p>
          <a:p>
            <a:pPr lvl="2" eaLnBrk="1" hangingPunct="1">
              <a:spcBef>
                <a:spcPct val="0"/>
              </a:spcBef>
            </a:pPr>
            <a:r>
              <a:rPr lang="en-CA" baseline="0" dirty="0" smtClean="0"/>
              <a:t>Advantages – many people feel familiar and comfortable with the software, can custom design your own tools, easy to share among colleagues</a:t>
            </a:r>
          </a:p>
          <a:p>
            <a:pPr lvl="2" eaLnBrk="1" hangingPunct="1">
              <a:spcBef>
                <a:spcPct val="0"/>
              </a:spcBef>
            </a:pPr>
            <a:r>
              <a:rPr lang="en-CA" baseline="0" dirty="0" smtClean="0"/>
              <a:t>Disadvantages – takes time to develop your own tools, greater opportunity for error</a:t>
            </a:r>
          </a:p>
          <a:p>
            <a:pPr lvl="2" eaLnBrk="1" hangingPunct="1">
              <a:spcBef>
                <a:spcPct val="0"/>
              </a:spcBef>
            </a:pPr>
            <a:endParaRPr lang="en-CA" baseline="0" dirty="0" smtClean="0"/>
          </a:p>
          <a:p>
            <a:pPr lvl="0" eaLnBrk="1" hangingPunct="1">
              <a:spcBef>
                <a:spcPct val="0"/>
              </a:spcBef>
            </a:pPr>
            <a:r>
              <a:rPr lang="en-CA" baseline="0" dirty="0" smtClean="0"/>
              <a:t>Both types of software tools can be proprietary (i.e. requires a license and has a cost) or open-source (i.e. designed for sharing on the Internet and typically free)</a:t>
            </a:r>
          </a:p>
          <a:p>
            <a:pPr lvl="1" eaLnBrk="1" hangingPunct="1">
              <a:spcBef>
                <a:spcPct val="0"/>
              </a:spcBef>
            </a:pPr>
            <a:endParaRPr lang="en-CA" baseline="0" dirty="0" smtClean="0"/>
          </a:p>
          <a:p>
            <a:pPr lvl="0" eaLnBrk="1" hangingPunct="1">
              <a:spcBef>
                <a:spcPct val="0"/>
              </a:spcBef>
            </a:pPr>
            <a:r>
              <a:rPr lang="en-CA" baseline="0" dirty="0" smtClean="0"/>
              <a:t>I list one proprietary and open-source example for each type of tool</a:t>
            </a:r>
          </a:p>
          <a:p>
            <a:pPr lvl="0" eaLnBrk="1" hangingPunct="1">
              <a:spcBef>
                <a:spcPct val="0"/>
              </a:spcBef>
            </a:pPr>
            <a:endParaRPr lang="en-CA" baseline="0" dirty="0" smtClean="0"/>
          </a:p>
          <a:p>
            <a:pPr lvl="0" eaLnBrk="1" hangingPunct="1">
              <a:spcBef>
                <a:spcPct val="0"/>
              </a:spcBef>
            </a:pPr>
            <a:r>
              <a:rPr lang="en-CA" baseline="0" dirty="0" smtClean="0"/>
              <a:t>Recommendation: For small projects, Project Management software is not needed.  In a pinch you can get away without using Productivity software (i.e. no software at all, only pen/pencil and paper) however knowledge of a word processor and spreadsheet can be very useful. Microsoft Office’s word processor (Microsoft Word) and spreadsheet (Microsoft Excel) applications do a nice job but require license. Open Office has word processor and spreadsheet applications that do just as nice a job and require no license.</a:t>
            </a:r>
          </a:p>
          <a:p>
            <a:pPr lvl="0" eaLnBrk="1" hangingPunct="1">
              <a:spcBef>
                <a:spcPct val="0"/>
              </a:spcBef>
            </a:pPr>
            <a:endParaRPr lang="en-CA" baseline="0" dirty="0" smtClean="0"/>
          </a:p>
          <a:p>
            <a:pPr lvl="0" eaLnBrk="1" hangingPunct="1">
              <a:spcBef>
                <a:spcPct val="0"/>
              </a:spcBef>
            </a:pPr>
            <a:r>
              <a:rPr lang="en-CA" baseline="0" dirty="0" smtClean="0"/>
              <a:t>In this course, we will use both a word processor and spreadsheet to complete the in-class case study. It is recommended but not required that you use a word processor to complete the activity modules and handouts for the final presentation. Anyone who is interested in learning more about Project Management software or Productivity software, please drop by after class to discuss</a:t>
            </a:r>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572674-32D7-411A-A3AF-1C21EA67353B}" type="slidenum">
              <a:rPr lang="en-US"/>
              <a:pPr fontAlgn="base">
                <a:spcBef>
                  <a:spcPct val="0"/>
                </a:spcBef>
                <a:spcAft>
                  <a:spcPct val="0"/>
                </a:spcAft>
                <a:defRPr/>
              </a:pPr>
              <a:t>28</a:t>
            </a:fld>
            <a:endParaRPr lang="en-US" dirty="0"/>
          </a:p>
        </p:txBody>
      </p:sp>
      <p:sp>
        <p:nvSpPr>
          <p:cNvPr id="5" name="Date Placeholder 4"/>
          <p:cNvSpPr>
            <a:spLocks noGrp="1"/>
          </p:cNvSpPr>
          <p:nvPr>
            <p:ph type="dt" idx="10"/>
          </p:nvPr>
        </p:nvSpPr>
        <p:spPr/>
        <p:txBody>
          <a:bodyPr/>
          <a:lstStyle/>
          <a:p>
            <a:pPr>
              <a:defRPr/>
            </a:pPr>
            <a:endParaRPr lang="en-US" dirty="0"/>
          </a:p>
        </p:txBody>
      </p:sp>
      <p:sp>
        <p:nvSpPr>
          <p:cNvPr id="7" name="Header Placeholder 6"/>
          <p:cNvSpPr>
            <a:spLocks noGrp="1"/>
          </p:cNvSpPr>
          <p:nvPr>
            <p:ph type="hdr" sz="quarter" idx="12"/>
          </p:nvPr>
        </p:nvSpPr>
        <p:spPr/>
        <p:txBody>
          <a:bodyPr/>
          <a:lstStyle/>
          <a:p>
            <a:pPr>
              <a:defRPr/>
            </a:pP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Count off students 1-2-3-4… to ensure a random mix</a:t>
            </a:r>
          </a:p>
          <a:p>
            <a:pPr eaLnBrk="1" hangingPunct="1">
              <a:spcBef>
                <a:spcPct val="0"/>
              </a:spcBef>
            </a:pPr>
            <a:endParaRPr lang="en-US" dirty="0" smtClean="0"/>
          </a:p>
          <a:p>
            <a:pPr eaLnBrk="1" hangingPunct="1">
              <a:spcBef>
                <a:spcPct val="0"/>
              </a:spcBef>
            </a:pPr>
            <a:r>
              <a:rPr lang="en-US" dirty="0" smtClean="0"/>
              <a:t>More than one implementer</a:t>
            </a:r>
            <a:r>
              <a:rPr lang="en-US" baseline="0" dirty="0" smtClean="0"/>
              <a:t> for </a:t>
            </a:r>
            <a:r>
              <a:rPr lang="en-US" baseline="0" smtClean="0"/>
              <a:t>larger teams</a:t>
            </a:r>
            <a:endParaRPr lang="en-US" dirty="0"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572674-32D7-411A-A3AF-1C21EA67353B}" type="slidenum">
              <a:rPr lang="en-US"/>
              <a:pPr fontAlgn="base">
                <a:spcBef>
                  <a:spcPct val="0"/>
                </a:spcBef>
                <a:spcAft>
                  <a:spcPct val="0"/>
                </a:spcAft>
                <a:defRPr/>
              </a:pPr>
              <a:t>29</a:t>
            </a:fld>
            <a:endParaRPr lang="en-US" dirty="0"/>
          </a:p>
        </p:txBody>
      </p:sp>
      <p:sp>
        <p:nvSpPr>
          <p:cNvPr id="5" name="Date Placeholder 4"/>
          <p:cNvSpPr>
            <a:spLocks noGrp="1"/>
          </p:cNvSpPr>
          <p:nvPr>
            <p:ph type="dt" idx="10"/>
          </p:nvPr>
        </p:nvSpPr>
        <p:spPr/>
        <p:txBody>
          <a:bodyPr/>
          <a:lstStyle/>
          <a:p>
            <a:pPr>
              <a:defRPr/>
            </a:pPr>
            <a:endParaRPr lang="en-US" dirty="0"/>
          </a:p>
        </p:txBody>
      </p:sp>
      <p:sp>
        <p:nvSpPr>
          <p:cNvPr id="7" name="Header Placeholder 6"/>
          <p:cNvSpPr>
            <a:spLocks noGrp="1"/>
          </p:cNvSpPr>
          <p:nvPr>
            <p:ph type="hdr" sz="quarter" idx="12"/>
          </p:nvPr>
        </p:nvSpPr>
        <p:spPr/>
        <p:txBody>
          <a:bodyPr/>
          <a:lstStyle/>
          <a:p>
            <a:pPr>
              <a:defRPr/>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eaLnBrk="1" hangingPunct="1">
              <a:spcBef>
                <a:spcPct val="0"/>
              </a:spcBef>
              <a:buFont typeface="Wingdings" pitchFamily="2" charset="2"/>
              <a:buChar char="§"/>
            </a:pPr>
            <a:r>
              <a:rPr lang="en-CA" dirty="0" smtClean="0"/>
              <a:t>Have you ever had a great idea? What happened to that idea?</a:t>
            </a:r>
          </a:p>
          <a:p>
            <a:pPr lvl="1" eaLnBrk="1" hangingPunct="1">
              <a:spcBef>
                <a:spcPct val="0"/>
              </a:spcBef>
            </a:pPr>
            <a:r>
              <a:rPr lang="en-CA" dirty="0" smtClean="0"/>
              <a:t>Thomas Alva Edison (February 11, 1847 – October 18, 1931) was an American inventor, scientist, and businessman who developed many devices that greatly influenced life around the world, including the phonograph, the motion picture camera, and a long-lasting, practical electric light bulb. Dubbed "The Wizard of Menlo Park" (now Edison, New Jersey) by a newspaper reporter, he was one of the first inventors to apply the principles of mass production and large teamwork to the process of invention, and therefore is often credited with the creation of the first industrial research laboratory. Thomas Alva Edison held 1,093 patents for different inventions.</a:t>
            </a:r>
          </a:p>
          <a:p>
            <a:pPr lvl="1" eaLnBrk="1" hangingPunct="1">
              <a:spcBef>
                <a:spcPct val="0"/>
              </a:spcBef>
            </a:pPr>
            <a:r>
              <a:rPr lang="en-CA" dirty="0" smtClean="0"/>
              <a:t>However, not everything he created was a success; he also had a few failures.</a:t>
            </a:r>
            <a:r>
              <a:rPr lang="en-CA" baseline="0" dirty="0" smtClean="0"/>
              <a:t> </a:t>
            </a:r>
            <a:r>
              <a:rPr lang="en-CA" dirty="0" smtClean="0"/>
              <a:t>The greatest failure of Thomas Edison's career was his inability to create a practical way to mine iron ore. He worked on mining methods through the late 1880s and early 1890s to supply the Pennsylvania steel mills' demand for iron ore. In order to finance this work, he sold all his stock in General Electric, but was never able to create a separator that could extract iron from unusable, low-grade ores. Eventually, Edison gave up on the idea, but by then he had lost all the money he'd invested.</a:t>
            </a:r>
          </a:p>
          <a:p>
            <a:pPr eaLnBrk="1" hangingPunct="1">
              <a:spcBef>
                <a:spcPct val="0"/>
              </a:spcBef>
              <a:buFont typeface="Wingdings" pitchFamily="2" charset="2"/>
              <a:buChar char="§"/>
            </a:pPr>
            <a:endParaRPr lang="en-CA" dirty="0" smtClean="0"/>
          </a:p>
          <a:p>
            <a:pPr eaLnBrk="1" hangingPunct="1">
              <a:spcBef>
                <a:spcPct val="0"/>
              </a:spcBef>
              <a:buFont typeface="Wingdings" pitchFamily="2" charset="2"/>
              <a:buChar char="§"/>
            </a:pPr>
            <a:r>
              <a:rPr lang="en-CA" dirty="0" smtClean="0"/>
              <a:t>What do we know about ideas?</a:t>
            </a:r>
          </a:p>
          <a:p>
            <a:pPr lvl="1" eaLnBrk="1" hangingPunct="1">
              <a:spcBef>
                <a:spcPct val="0"/>
              </a:spcBef>
            </a:pPr>
            <a:r>
              <a:rPr lang="en-CA" dirty="0" smtClean="0"/>
              <a:t>&gt;99% of inventions fail.  Only 2 products are launched out of every 3,000 ideas. (Jeannie Mandelker, Reporter Associate: Anne Ashby Gilbert, Marketing, Your Company, pp. 54+, October 1, 1997)</a:t>
            </a:r>
          </a:p>
          <a:p>
            <a:pPr lvl="1" eaLnBrk="1" hangingPunct="1">
              <a:spcBef>
                <a:spcPct val="0"/>
              </a:spcBef>
            </a:pPr>
            <a:r>
              <a:rPr lang="en-CA" dirty="0" smtClean="0"/>
              <a:t>Research findings vary, ranging from fifty to ninety percent of innovation projects judged to have made little or no contribution to organizational goals. One survey regarding product innovation quotes that out of three thousand ideas for new products, only one becomes a success in the marketplace</a:t>
            </a:r>
          </a:p>
          <a:p>
            <a:pPr eaLnBrk="1" hangingPunct="1">
              <a:spcBef>
                <a:spcPct val="0"/>
              </a:spcBef>
              <a:buFont typeface="Wingdings" pitchFamily="2" charset="2"/>
              <a:buChar char="§"/>
            </a:pPr>
            <a:endParaRPr lang="en-CA" dirty="0" smtClean="0"/>
          </a:p>
          <a:p>
            <a:pPr eaLnBrk="1" hangingPunct="1">
              <a:spcBef>
                <a:spcPct val="0"/>
              </a:spcBef>
              <a:buFont typeface="Wingdings" pitchFamily="2" charset="2"/>
              <a:buChar char="§"/>
            </a:pPr>
            <a:r>
              <a:rPr lang="en-CA" dirty="0" smtClean="0"/>
              <a:t>Why?</a:t>
            </a:r>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572674-32D7-411A-A3AF-1C21EA67353B}" type="slidenum">
              <a:rPr lang="en-US"/>
              <a:pPr fontAlgn="base">
                <a:spcBef>
                  <a:spcPct val="0"/>
                </a:spcBef>
                <a:spcAft>
                  <a:spcPct val="0"/>
                </a:spcAft>
                <a:defRPr/>
              </a:pPr>
              <a:t>3</a:t>
            </a:fld>
            <a:endParaRPr lang="en-US" dirty="0"/>
          </a:p>
        </p:txBody>
      </p:sp>
      <p:sp>
        <p:nvSpPr>
          <p:cNvPr id="5" name="Date Placeholder 4"/>
          <p:cNvSpPr>
            <a:spLocks noGrp="1"/>
          </p:cNvSpPr>
          <p:nvPr>
            <p:ph type="dt" idx="10"/>
          </p:nvPr>
        </p:nvSpPr>
        <p:spPr/>
        <p:txBody>
          <a:bodyPr/>
          <a:lstStyle/>
          <a:p>
            <a:pPr>
              <a:defRPr/>
            </a:pPr>
            <a:endParaRPr lang="en-US" dirty="0"/>
          </a:p>
        </p:txBody>
      </p:sp>
      <p:sp>
        <p:nvSpPr>
          <p:cNvPr id="7" name="Header Placeholder 6"/>
          <p:cNvSpPr>
            <a:spLocks noGrp="1"/>
          </p:cNvSpPr>
          <p:nvPr>
            <p:ph type="hdr" sz="quarter" idx="12"/>
          </p:nvPr>
        </p:nvSpPr>
        <p:spPr/>
        <p:txBody>
          <a:bodyPr/>
          <a:lstStyle/>
          <a:p>
            <a:pPr>
              <a:defRPr/>
            </a:pP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F02414-9981-4934-8678-0F1B5B6444EF}" type="slidenum">
              <a:rPr lang="en-US"/>
              <a:pPr fontAlgn="base">
                <a:spcBef>
                  <a:spcPct val="0"/>
                </a:spcBef>
                <a:spcAft>
                  <a:spcPct val="0"/>
                </a:spcAft>
                <a:defRPr/>
              </a:pPr>
              <a:t>30</a:t>
            </a:fld>
            <a:endParaRPr lang="en-US" dirty="0"/>
          </a:p>
        </p:txBody>
      </p:sp>
      <p:sp>
        <p:nvSpPr>
          <p:cNvPr id="5" name="Date Placeholder 4"/>
          <p:cNvSpPr>
            <a:spLocks noGrp="1"/>
          </p:cNvSpPr>
          <p:nvPr>
            <p:ph type="dt" idx="10"/>
          </p:nvPr>
        </p:nvSpPr>
        <p:spPr/>
        <p:txBody>
          <a:bodyPr/>
          <a:lstStyle/>
          <a:p>
            <a:pPr>
              <a:defRPr/>
            </a:pPr>
            <a:endParaRPr lang="en-US" dirty="0"/>
          </a:p>
        </p:txBody>
      </p:sp>
      <p:sp>
        <p:nvSpPr>
          <p:cNvPr id="7" name="Header Placeholder 6"/>
          <p:cNvSpPr>
            <a:spLocks noGrp="1"/>
          </p:cNvSpPr>
          <p:nvPr>
            <p:ph type="hdr" sz="quarter" idx="12"/>
          </p:nvPr>
        </p:nvSpPr>
        <p:spPr/>
        <p:txBody>
          <a:bodyPr/>
          <a:lstStyle/>
          <a:p>
            <a:pPr>
              <a:defRPr/>
            </a:pP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Course prep:</a:t>
            </a:r>
          </a:p>
          <a:p>
            <a:pPr lvl="1" eaLnBrk="1" hangingPunct="1">
              <a:spcBef>
                <a:spcPct val="0"/>
              </a:spcBef>
            </a:pPr>
            <a:r>
              <a:rPr lang="en-US" dirty="0" smtClean="0"/>
              <a:t>Name plates or names written</a:t>
            </a:r>
            <a:r>
              <a:rPr lang="en-US" baseline="0" dirty="0" smtClean="0"/>
              <a:t> down</a:t>
            </a:r>
          </a:p>
          <a:p>
            <a:pPr lvl="1" eaLnBrk="1" hangingPunct="1">
              <a:spcBef>
                <a:spcPct val="0"/>
              </a:spcBef>
            </a:pPr>
            <a:r>
              <a:rPr lang="en-US" baseline="0" dirty="0" smtClean="0"/>
              <a:t>Student introductions</a:t>
            </a:r>
          </a:p>
          <a:p>
            <a:pPr lvl="1" eaLnBrk="1" hangingPunct="1">
              <a:spcBef>
                <a:spcPct val="0"/>
              </a:spcBef>
            </a:pPr>
            <a:r>
              <a:rPr lang="en-US" baseline="0" dirty="0" smtClean="0"/>
              <a:t>Survey the learners</a:t>
            </a:r>
          </a:p>
          <a:p>
            <a:pPr lvl="1" eaLnBrk="1" hangingPunct="1">
              <a:spcBef>
                <a:spcPct val="0"/>
              </a:spcBef>
            </a:pPr>
            <a:r>
              <a:rPr lang="en-US" baseline="0" dirty="0" smtClean="0"/>
              <a:t>Introduce Parking Lot</a:t>
            </a:r>
            <a:endParaRPr lang="en-US" dirty="0" smtClean="0"/>
          </a:p>
          <a:p>
            <a:pPr eaLnBrk="1" hangingPunct="1">
              <a:spcBef>
                <a:spcPct val="0"/>
              </a:spcBef>
            </a:pPr>
            <a:endParaRPr lang="en-US" dirty="0" smtClean="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F02414-9981-4934-8678-0F1B5B6444EF}" type="slidenum">
              <a:rPr lang="en-US"/>
              <a:pPr fontAlgn="base">
                <a:spcBef>
                  <a:spcPct val="0"/>
                </a:spcBef>
                <a:spcAft>
                  <a:spcPct val="0"/>
                </a:spcAft>
                <a:defRPr/>
              </a:pPr>
              <a:t>31</a:t>
            </a:fld>
            <a:endParaRPr lang="en-US" dirty="0"/>
          </a:p>
        </p:txBody>
      </p:sp>
      <p:sp>
        <p:nvSpPr>
          <p:cNvPr id="5" name="Date Placeholder 4"/>
          <p:cNvSpPr>
            <a:spLocks noGrp="1"/>
          </p:cNvSpPr>
          <p:nvPr>
            <p:ph type="dt" idx="10"/>
          </p:nvPr>
        </p:nvSpPr>
        <p:spPr/>
        <p:txBody>
          <a:bodyPr/>
          <a:lstStyle/>
          <a:p>
            <a:pPr>
              <a:defRPr/>
            </a:pPr>
            <a:endParaRPr lang="en-US" dirty="0"/>
          </a:p>
        </p:txBody>
      </p:sp>
      <p:sp>
        <p:nvSpPr>
          <p:cNvPr id="7" name="Header Placeholder 6"/>
          <p:cNvSpPr>
            <a:spLocks noGrp="1"/>
          </p:cNvSpPr>
          <p:nvPr>
            <p:ph type="hdr" sz="quarter" idx="12"/>
          </p:nvPr>
        </p:nvSpPr>
        <p:spPr/>
        <p:txBody>
          <a:bodyPr/>
          <a:lstStyle/>
          <a:p>
            <a:pPr>
              <a:defRPr/>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 typeface="Wingdings" pitchFamily="2" charset="2"/>
              <a:buChar char="§"/>
            </a:pPr>
            <a:r>
              <a:rPr lang="en-CA" dirty="0" smtClean="0"/>
              <a:t>The causes of failure have been widely researched and can vary considerably. Some causes will be external to the organization and outside its influence of control. Others will be internal and ultimately within the control of the organisation. Internal causes of failure can be divided into causes associated with the cultural infrastructure and causes associated with the innovation process itself.</a:t>
            </a:r>
          </a:p>
          <a:p>
            <a:pPr eaLnBrk="1" hangingPunct="1">
              <a:spcBef>
                <a:spcPct val="0"/>
              </a:spcBef>
              <a:buFont typeface="Wingdings" pitchFamily="2" charset="2"/>
              <a:buChar char="§"/>
            </a:pPr>
            <a:endParaRPr lang="en-CA" dirty="0" smtClean="0"/>
          </a:p>
          <a:p>
            <a:pPr eaLnBrk="1" hangingPunct="1">
              <a:spcBef>
                <a:spcPct val="0"/>
              </a:spcBef>
              <a:buFont typeface="Wingdings" pitchFamily="2" charset="2"/>
              <a:buChar char="§"/>
            </a:pPr>
            <a:r>
              <a:rPr lang="en-CA" dirty="0" smtClean="0"/>
              <a:t>Failure in the cultural infrastructure varies between organizations but the following are common across all organisations at some stage in their life cycle (O'Sullivan, 2002):</a:t>
            </a:r>
          </a:p>
          <a:p>
            <a:pPr lvl="1" eaLnBrk="1" hangingPunct="1">
              <a:spcBef>
                <a:spcPct val="0"/>
              </a:spcBef>
            </a:pPr>
            <a:r>
              <a:rPr lang="en-CA" dirty="0" smtClean="0"/>
              <a:t>Poor Leadership</a:t>
            </a:r>
          </a:p>
          <a:p>
            <a:pPr lvl="1" eaLnBrk="1" hangingPunct="1">
              <a:spcBef>
                <a:spcPct val="0"/>
              </a:spcBef>
            </a:pPr>
            <a:r>
              <a:rPr lang="en-CA" dirty="0" smtClean="0"/>
              <a:t>Poor Organization</a:t>
            </a:r>
          </a:p>
          <a:p>
            <a:pPr lvl="1" eaLnBrk="1" hangingPunct="1">
              <a:spcBef>
                <a:spcPct val="0"/>
              </a:spcBef>
            </a:pPr>
            <a:r>
              <a:rPr lang="en-CA" dirty="0" smtClean="0"/>
              <a:t>Poor Communication</a:t>
            </a:r>
          </a:p>
          <a:p>
            <a:pPr lvl="1" eaLnBrk="1" hangingPunct="1">
              <a:spcBef>
                <a:spcPct val="0"/>
              </a:spcBef>
            </a:pPr>
            <a:r>
              <a:rPr lang="en-CA" dirty="0" smtClean="0"/>
              <a:t>Poor Empowerment</a:t>
            </a:r>
          </a:p>
          <a:p>
            <a:pPr lvl="1" eaLnBrk="1" hangingPunct="1">
              <a:spcBef>
                <a:spcPct val="0"/>
              </a:spcBef>
            </a:pPr>
            <a:r>
              <a:rPr lang="en-CA" dirty="0" smtClean="0"/>
              <a:t>Poor Knowledge Management</a:t>
            </a:r>
          </a:p>
          <a:p>
            <a:pPr eaLnBrk="1" hangingPunct="1">
              <a:spcBef>
                <a:spcPct val="0"/>
              </a:spcBef>
              <a:buFont typeface="Wingdings" pitchFamily="2" charset="2"/>
              <a:buChar char="§"/>
            </a:pPr>
            <a:endParaRPr lang="en-CA" dirty="0" smtClean="0"/>
          </a:p>
          <a:p>
            <a:r>
              <a:rPr lang="en-CA" dirty="0" smtClean="0"/>
              <a:t>Common causes of failure within the innovation process in most organizations can be distilled into five types:</a:t>
            </a:r>
          </a:p>
          <a:p>
            <a:pPr lvl="1"/>
            <a:r>
              <a:rPr lang="en-CA" dirty="0" smtClean="0"/>
              <a:t>Poor goal definition</a:t>
            </a:r>
          </a:p>
          <a:p>
            <a:pPr lvl="1"/>
            <a:r>
              <a:rPr lang="en-CA" dirty="0" smtClean="0"/>
              <a:t>Poor alignment of actions to goals</a:t>
            </a:r>
          </a:p>
          <a:p>
            <a:pPr lvl="1"/>
            <a:r>
              <a:rPr lang="en-CA" dirty="0" smtClean="0"/>
              <a:t>Poor participation in teams</a:t>
            </a:r>
          </a:p>
          <a:p>
            <a:pPr lvl="1"/>
            <a:r>
              <a:rPr lang="en-CA" dirty="0" smtClean="0"/>
              <a:t>Poor monitoring of results</a:t>
            </a:r>
          </a:p>
          <a:p>
            <a:pPr lvl="1"/>
            <a:r>
              <a:rPr lang="en-CA" dirty="0" smtClean="0"/>
              <a:t>Poor communication and access to information</a:t>
            </a:r>
          </a:p>
          <a:p>
            <a:pPr>
              <a:buFont typeface="Arial" pitchFamily="34" charset="0"/>
              <a:buChar char="•"/>
            </a:pPr>
            <a:endParaRPr lang="en-CA" dirty="0" smtClean="0"/>
          </a:p>
          <a:p>
            <a:r>
              <a:rPr lang="en-CA" dirty="0" smtClean="0"/>
              <a:t>In other words: “What we want is not what we get”. How to bridge this gap?</a:t>
            </a:r>
          </a:p>
          <a:p>
            <a:pPr eaLnBrk="1" hangingPunct="1">
              <a:spcBef>
                <a:spcPct val="0"/>
              </a:spcBef>
              <a:buFont typeface="Wingdings" pitchFamily="2" charset="2"/>
              <a:buChar char="§"/>
            </a:pPr>
            <a:endParaRPr lang="en-US" dirty="0"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572674-32D7-411A-A3AF-1C21EA67353B}" type="slidenum">
              <a:rPr lang="en-US"/>
              <a:pPr fontAlgn="base">
                <a:spcBef>
                  <a:spcPct val="0"/>
                </a:spcBef>
                <a:spcAft>
                  <a:spcPct val="0"/>
                </a:spcAft>
                <a:defRPr/>
              </a:pPr>
              <a:t>4</a:t>
            </a:fld>
            <a:endParaRPr lang="en-US" dirty="0"/>
          </a:p>
        </p:txBody>
      </p:sp>
      <p:sp>
        <p:nvSpPr>
          <p:cNvPr id="5" name="Date Placeholder 4"/>
          <p:cNvSpPr>
            <a:spLocks noGrp="1"/>
          </p:cNvSpPr>
          <p:nvPr>
            <p:ph type="dt" idx="10"/>
          </p:nvPr>
        </p:nvSpPr>
        <p:spPr/>
        <p:txBody>
          <a:bodyPr/>
          <a:lstStyle/>
          <a:p>
            <a:pPr>
              <a:defRPr/>
            </a:pPr>
            <a:endParaRPr lang="en-US" dirty="0"/>
          </a:p>
        </p:txBody>
      </p:sp>
      <p:sp>
        <p:nvSpPr>
          <p:cNvPr id="7" name="Header Placeholder 6"/>
          <p:cNvSpPr>
            <a:spLocks noGrp="1"/>
          </p:cNvSpPr>
          <p:nvPr>
            <p:ph type="hdr" sz="quarter" idx="12"/>
          </p:nvPr>
        </p:nvSpPr>
        <p:spPr/>
        <p:txBody>
          <a:bodyPr/>
          <a:lstStyle/>
          <a:p>
            <a:pPr>
              <a:defRPr/>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pPr eaLnBrk="1" hangingPunct="1">
              <a:spcBef>
                <a:spcPct val="0"/>
              </a:spcBef>
            </a:pPr>
            <a:r>
              <a:rPr lang="en-CA" dirty="0" smtClean="0"/>
              <a:t>During the health needs</a:t>
            </a:r>
            <a:r>
              <a:rPr lang="en-CA" baseline="0" dirty="0" smtClean="0"/>
              <a:t> assessment week you learned </a:t>
            </a:r>
            <a:r>
              <a:rPr lang="en-CA" dirty="0" smtClean="0"/>
              <a:t>the demographic and surveillance principles required as inputs to health priority setting (i.e. steps 1-3 of the U.K.</a:t>
            </a:r>
            <a:r>
              <a:rPr lang="en-CA" baseline="0" dirty="0" smtClean="0"/>
              <a:t> </a:t>
            </a:r>
            <a:r>
              <a:rPr lang="en-CA" dirty="0" smtClean="0"/>
              <a:t>National Institute for Health and Clinical Excellence’s Health Needs Assessment Process)</a:t>
            </a:r>
            <a:r>
              <a:rPr lang="en-CA" baseline="0" dirty="0" smtClean="0"/>
              <a:t>:</a:t>
            </a:r>
            <a:endParaRPr lang="en-CA" dirty="0" smtClean="0"/>
          </a:p>
          <a:p>
            <a:pPr lvl="1" eaLnBrk="1" hangingPunct="1">
              <a:spcBef>
                <a:spcPct val="0"/>
              </a:spcBef>
            </a:pPr>
            <a:r>
              <a:rPr lang="en-CA" dirty="0" smtClean="0"/>
              <a:t>You now have an idea of how to go about establishing health priorities at a local and national level</a:t>
            </a:r>
          </a:p>
          <a:p>
            <a:pPr lvl="1" eaLnBrk="1" hangingPunct="1">
              <a:spcBef>
                <a:spcPct val="0"/>
              </a:spcBef>
            </a:pPr>
            <a:r>
              <a:rPr lang="en-CA" dirty="0" smtClean="0"/>
              <a:t>You may have chosen a specific health priority that you want to start improving</a:t>
            </a:r>
          </a:p>
          <a:p>
            <a:pPr eaLnBrk="1" hangingPunct="1">
              <a:spcBef>
                <a:spcPct val="0"/>
              </a:spcBef>
              <a:buFont typeface="Wingdings" pitchFamily="2" charset="2"/>
              <a:buChar char="§"/>
            </a:pPr>
            <a:endParaRPr lang="en-CA" dirty="0" smtClean="0"/>
          </a:p>
          <a:p>
            <a:pPr eaLnBrk="1" hangingPunct="1">
              <a:spcBef>
                <a:spcPct val="0"/>
              </a:spcBef>
            </a:pPr>
            <a:r>
              <a:rPr lang="en-CA" dirty="0" smtClean="0"/>
              <a:t>How do we go about achieving</a:t>
            </a:r>
            <a:r>
              <a:rPr lang="en-CA" baseline="0" dirty="0" smtClean="0"/>
              <a:t> </a:t>
            </a:r>
            <a:r>
              <a:rPr lang="en-CA" dirty="0" smtClean="0"/>
              <a:t>this health</a:t>
            </a:r>
            <a:r>
              <a:rPr lang="en-CA" baseline="0" dirty="0" smtClean="0"/>
              <a:t> priority</a:t>
            </a:r>
            <a:r>
              <a:rPr lang="en-CA" dirty="0" smtClean="0"/>
              <a:t>? How do we avoid the pitfalls between having an idea, having a vision of what we want and realizing that vision with tangible results?</a:t>
            </a:r>
          </a:p>
          <a:p>
            <a:pPr lvl="1" eaLnBrk="1" hangingPunct="1">
              <a:spcBef>
                <a:spcPct val="0"/>
              </a:spcBef>
            </a:pPr>
            <a:r>
              <a:rPr lang="en-CA" dirty="0" smtClean="0"/>
              <a:t>Often it is during the execution of an operational plan that progress towards health objectives is stymied. There are many causes for such difficulty including</a:t>
            </a:r>
          </a:p>
          <a:p>
            <a:pPr lvl="2" eaLnBrk="1" hangingPunct="1">
              <a:spcBef>
                <a:spcPct val="0"/>
              </a:spcBef>
            </a:pPr>
            <a:r>
              <a:rPr lang="en-CA" dirty="0" smtClean="0"/>
              <a:t>insufficient and inconsistent resourcing</a:t>
            </a:r>
          </a:p>
          <a:p>
            <a:pPr lvl="2" eaLnBrk="1" hangingPunct="1">
              <a:spcBef>
                <a:spcPct val="0"/>
              </a:spcBef>
            </a:pPr>
            <a:r>
              <a:rPr lang="en-CA" dirty="0" smtClean="0"/>
              <a:t>loss of interest due to drifting scope and priorities</a:t>
            </a:r>
          </a:p>
          <a:p>
            <a:pPr lvl="2" eaLnBrk="1" hangingPunct="1">
              <a:spcBef>
                <a:spcPct val="0"/>
              </a:spcBef>
            </a:pPr>
            <a:r>
              <a:rPr lang="en-CA" dirty="0" smtClean="0"/>
              <a:t>excessive delays waiting for materials or services</a:t>
            </a:r>
          </a:p>
          <a:p>
            <a:pPr lvl="2" eaLnBrk="1" hangingPunct="1">
              <a:spcBef>
                <a:spcPct val="0"/>
              </a:spcBef>
            </a:pPr>
            <a:r>
              <a:rPr lang="en-CA" dirty="0" smtClean="0"/>
              <a:t>loss of morale due to poor communication</a:t>
            </a:r>
          </a:p>
          <a:p>
            <a:pPr lvl="2" eaLnBrk="1" hangingPunct="1">
              <a:spcBef>
                <a:spcPct val="0"/>
              </a:spcBef>
            </a:pPr>
            <a:r>
              <a:rPr lang="en-CA" dirty="0" smtClean="0"/>
              <a:t>lack of management support as a result of uncertain outcomes</a:t>
            </a:r>
          </a:p>
          <a:p>
            <a:pPr lvl="1" eaLnBrk="1" hangingPunct="1">
              <a:spcBef>
                <a:spcPct val="0"/>
              </a:spcBef>
            </a:pPr>
            <a:r>
              <a:rPr lang="en-CA" dirty="0" smtClean="0"/>
              <a:t>Some of these problems are unavoidable and beyond the control of the public health practitioner. However many obstacles can be overcome using a structured approach to achieving health objectives.</a:t>
            </a:r>
          </a:p>
          <a:p>
            <a:pPr lvl="1" eaLnBrk="1" hangingPunct="1">
              <a:spcBef>
                <a:spcPct val="0"/>
              </a:spcBef>
            </a:pPr>
            <a:r>
              <a:rPr lang="en-CA" dirty="0" smtClean="0"/>
              <a:t>Project management is a widely-adopted structured method for achieving health objectives in an effective and efficient manner. Effectiveness speaks to the approach’s retention of focus on the key health objectives (i.e. achieving the quality outcomes we want). Efficiency refers to accomplishing these objectives in a timely, cost-effective manner.</a:t>
            </a:r>
          </a:p>
          <a:p>
            <a:pPr lvl="1" eaLnBrk="1" hangingPunct="1">
              <a:spcBef>
                <a:spcPct val="0"/>
              </a:spcBef>
            </a:pPr>
            <a:r>
              <a:rPr lang="en-CA" dirty="0" smtClean="0"/>
              <a:t>Project management is both an approach and a learned skill that can be used to develop, carry-out and communicate execution plans for health initiatives at a national and local level. </a:t>
            </a:r>
          </a:p>
          <a:p>
            <a:pPr eaLnBrk="1" hangingPunct="1">
              <a:spcBef>
                <a:spcPct val="0"/>
              </a:spcBef>
              <a:buFont typeface="Wingdings" pitchFamily="2" charset="2"/>
              <a:buChar char="§"/>
            </a:pPr>
            <a:endParaRPr lang="en-CA" dirty="0" smtClean="0"/>
          </a:p>
          <a:p>
            <a:pPr eaLnBrk="1" hangingPunct="1">
              <a:spcBef>
                <a:spcPct val="0"/>
              </a:spcBef>
              <a:buFont typeface="Wingdings" pitchFamily="2" charset="2"/>
              <a:buChar char="§"/>
            </a:pPr>
            <a:r>
              <a:rPr lang="en-US" dirty="0" smtClean="0"/>
              <a:t>Project management is a process that can be used to complete the entire National Institute for Health and Clinical Excellence Health Needs Assessment Process or just a portion of this process.</a:t>
            </a:r>
            <a:r>
              <a:rPr lang="en-US" baseline="0" dirty="0" smtClean="0"/>
              <a:t> </a:t>
            </a:r>
            <a:r>
              <a:rPr lang="en-US" sz="1400" dirty="0" smtClean="0"/>
              <a:t>The case study in this course corresponds roughly to Steps 3 and 4</a:t>
            </a:r>
            <a:endParaRPr lang="en-CA" sz="1400" i="1" dirty="0" smtClean="0"/>
          </a:p>
          <a:p>
            <a:pPr lvl="0" eaLnBrk="1" hangingPunct="1">
              <a:spcBef>
                <a:spcPct val="0"/>
              </a:spcBef>
            </a:pPr>
            <a:endParaRPr lang="en-CA" sz="1400" i="1" dirty="0" smtClean="0"/>
          </a:p>
          <a:p>
            <a:pPr lvl="0" eaLnBrk="1" hangingPunct="1">
              <a:spcBef>
                <a:spcPct val="0"/>
              </a:spcBef>
            </a:pPr>
            <a:r>
              <a:rPr lang="en-CA" sz="1400" i="1" dirty="0" smtClean="0"/>
              <a:t>Pictures of confusing maps: ‘How to combat Global Warming’</a:t>
            </a:r>
            <a:r>
              <a:rPr lang="en-CA" sz="1400" i="1" baseline="0" dirty="0" smtClean="0"/>
              <a:t> and</a:t>
            </a:r>
            <a:r>
              <a:rPr lang="en-CA" sz="1400" i="1" dirty="0" smtClean="0"/>
              <a:t> ‘Community map in a small suburb of Hiroshima’</a:t>
            </a:r>
          </a:p>
          <a:p>
            <a:pPr eaLnBrk="1" hangingPunct="1">
              <a:spcBef>
                <a:spcPct val="0"/>
              </a:spcBef>
              <a:buFont typeface="Wingdings" pitchFamily="2" charset="2"/>
              <a:buChar char="§"/>
            </a:pPr>
            <a:endParaRPr lang="en-US" dirty="0"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572674-32D7-411A-A3AF-1C21EA67353B}" type="slidenum">
              <a:rPr lang="en-US"/>
              <a:pPr fontAlgn="base">
                <a:spcBef>
                  <a:spcPct val="0"/>
                </a:spcBef>
                <a:spcAft>
                  <a:spcPct val="0"/>
                </a:spcAft>
                <a:defRPr/>
              </a:pPr>
              <a:t>5</a:t>
            </a:fld>
            <a:endParaRPr lang="en-US" dirty="0"/>
          </a:p>
        </p:txBody>
      </p:sp>
      <p:sp>
        <p:nvSpPr>
          <p:cNvPr id="5" name="Date Placeholder 4"/>
          <p:cNvSpPr>
            <a:spLocks noGrp="1"/>
          </p:cNvSpPr>
          <p:nvPr>
            <p:ph type="dt" idx="10"/>
          </p:nvPr>
        </p:nvSpPr>
        <p:spPr/>
        <p:txBody>
          <a:bodyPr/>
          <a:lstStyle/>
          <a:p>
            <a:pPr>
              <a:defRPr/>
            </a:pPr>
            <a:endParaRPr lang="en-US" dirty="0"/>
          </a:p>
        </p:txBody>
      </p:sp>
      <p:sp>
        <p:nvSpPr>
          <p:cNvPr id="7" name="Header Placeholder 6"/>
          <p:cNvSpPr>
            <a:spLocks noGrp="1"/>
          </p:cNvSpPr>
          <p:nvPr>
            <p:ph type="hdr" sz="quarter" idx="12"/>
          </p:nvPr>
        </p:nvSpPr>
        <p:spPr/>
        <p:txBody>
          <a:bodyPr/>
          <a:lstStyle/>
          <a:p>
            <a:pPr>
              <a:defRPr/>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baseline="0" dirty="0" smtClean="0"/>
              <a:t>Innovation = Ideas + Project Management</a:t>
            </a:r>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572674-32D7-411A-A3AF-1C21EA67353B}" type="slidenum">
              <a:rPr lang="en-US"/>
              <a:pPr fontAlgn="base">
                <a:spcBef>
                  <a:spcPct val="0"/>
                </a:spcBef>
                <a:spcAft>
                  <a:spcPct val="0"/>
                </a:spcAft>
                <a:defRPr/>
              </a:pPr>
              <a:t>6</a:t>
            </a:fld>
            <a:endParaRPr lang="en-US" dirty="0"/>
          </a:p>
        </p:txBody>
      </p:sp>
      <p:sp>
        <p:nvSpPr>
          <p:cNvPr id="5" name="Date Placeholder 4"/>
          <p:cNvSpPr>
            <a:spLocks noGrp="1"/>
          </p:cNvSpPr>
          <p:nvPr>
            <p:ph type="dt" idx="10"/>
          </p:nvPr>
        </p:nvSpPr>
        <p:spPr/>
        <p:txBody>
          <a:bodyPr/>
          <a:lstStyle/>
          <a:p>
            <a:pPr>
              <a:defRPr/>
            </a:pPr>
            <a:endParaRPr lang="en-US" dirty="0"/>
          </a:p>
        </p:txBody>
      </p:sp>
      <p:sp>
        <p:nvSpPr>
          <p:cNvPr id="7" name="Header Placeholder 6"/>
          <p:cNvSpPr>
            <a:spLocks noGrp="1"/>
          </p:cNvSpPr>
          <p:nvPr>
            <p:ph type="hdr" sz="quarter" idx="12"/>
          </p:nvPr>
        </p:nvSpPr>
        <p:spPr/>
        <p:txBody>
          <a:bodyPr/>
          <a:lstStyle/>
          <a:p>
            <a:pPr>
              <a:defRPr/>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marL="111637" indent="-111637" defTabSz="893094" eaLnBrk="1" hangingPunct="1">
              <a:spcBef>
                <a:spcPct val="0"/>
              </a:spcBef>
              <a:defRPr/>
            </a:pPr>
            <a:r>
              <a:rPr lang="en-US" dirty="0" smtClean="0"/>
              <a:t>Specific learning objectives for Section 1: Introduction to Project Management</a:t>
            </a:r>
            <a:r>
              <a:rPr lang="en-US" baseline="0" dirty="0" smtClean="0"/>
              <a:t> (Initiation)</a:t>
            </a:r>
            <a:endParaRPr lang="en-US" dirty="0"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572674-32D7-411A-A3AF-1C21EA67353B}" type="slidenum">
              <a:rPr lang="en-US"/>
              <a:pPr fontAlgn="base">
                <a:spcBef>
                  <a:spcPct val="0"/>
                </a:spcBef>
                <a:spcAft>
                  <a:spcPct val="0"/>
                </a:spcAft>
                <a:defRPr/>
              </a:pPr>
              <a:t>7</a:t>
            </a:fld>
            <a:endParaRPr lang="en-US" dirty="0"/>
          </a:p>
        </p:txBody>
      </p:sp>
      <p:sp>
        <p:nvSpPr>
          <p:cNvPr id="5" name="Date Placeholder 4"/>
          <p:cNvSpPr>
            <a:spLocks noGrp="1"/>
          </p:cNvSpPr>
          <p:nvPr>
            <p:ph type="dt" idx="10"/>
          </p:nvPr>
        </p:nvSpPr>
        <p:spPr/>
        <p:txBody>
          <a:bodyPr/>
          <a:lstStyle/>
          <a:p>
            <a:pPr>
              <a:defRPr/>
            </a:pPr>
            <a:endParaRPr lang="en-US" dirty="0"/>
          </a:p>
        </p:txBody>
      </p:sp>
      <p:sp>
        <p:nvSpPr>
          <p:cNvPr id="7" name="Header Placeholder 6"/>
          <p:cNvSpPr>
            <a:spLocks noGrp="1"/>
          </p:cNvSpPr>
          <p:nvPr>
            <p:ph type="hdr" sz="quarter" idx="12"/>
          </p:nvPr>
        </p:nvSpPr>
        <p:spPr/>
        <p:txBody>
          <a:bodyPr/>
          <a:lstStyle/>
          <a:p>
            <a:pPr>
              <a:defRPr/>
            </a:pP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Topics for Section 1: Introduction to Project Management</a:t>
            </a:r>
            <a:r>
              <a:rPr lang="en-US" baseline="0" dirty="0" smtClean="0"/>
              <a:t> (Initiation)</a:t>
            </a:r>
            <a:endParaRPr lang="en-US" dirty="0"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572674-32D7-411A-A3AF-1C21EA67353B}" type="slidenum">
              <a:rPr lang="en-US"/>
              <a:pPr fontAlgn="base">
                <a:spcBef>
                  <a:spcPct val="0"/>
                </a:spcBef>
                <a:spcAft>
                  <a:spcPct val="0"/>
                </a:spcAft>
                <a:defRPr/>
              </a:pPr>
              <a:t>8</a:t>
            </a:fld>
            <a:endParaRPr lang="en-US" dirty="0"/>
          </a:p>
        </p:txBody>
      </p:sp>
      <p:sp>
        <p:nvSpPr>
          <p:cNvPr id="5" name="Date Placeholder 4"/>
          <p:cNvSpPr>
            <a:spLocks noGrp="1"/>
          </p:cNvSpPr>
          <p:nvPr>
            <p:ph type="dt" idx="10"/>
          </p:nvPr>
        </p:nvSpPr>
        <p:spPr/>
        <p:txBody>
          <a:bodyPr/>
          <a:lstStyle/>
          <a:p>
            <a:pPr>
              <a:defRPr/>
            </a:pPr>
            <a:endParaRPr lang="en-US" dirty="0"/>
          </a:p>
        </p:txBody>
      </p:sp>
      <p:sp>
        <p:nvSpPr>
          <p:cNvPr id="7" name="Header Placeholder 6"/>
          <p:cNvSpPr>
            <a:spLocks noGrp="1"/>
          </p:cNvSpPr>
          <p:nvPr>
            <p:ph type="hdr" sz="quarter" idx="12"/>
          </p:nvPr>
        </p:nvSpPr>
        <p:spPr/>
        <p:txBody>
          <a:bodyPr/>
          <a:lstStyle/>
          <a:p>
            <a:pPr>
              <a:defRPr/>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marL="114300" marR="0" indent="-114300" algn="l" defTabSz="914400" rtl="0" eaLnBrk="1" fontAlgn="base" latinLnBrk="0" hangingPunct="1">
              <a:lnSpc>
                <a:spcPct val="100000"/>
              </a:lnSpc>
              <a:spcBef>
                <a:spcPct val="0"/>
              </a:spcBef>
              <a:spcAft>
                <a:spcPct val="0"/>
              </a:spcAft>
              <a:buClrTx/>
              <a:buSzTx/>
              <a:buFont typeface="Wingdings" pitchFamily="2" charset="2"/>
              <a:buChar char="§"/>
              <a:tabLst/>
              <a:defRPr/>
            </a:pPr>
            <a:r>
              <a:rPr lang="en-US" dirty="0" smtClean="0"/>
              <a:t>In this sub-section we’ll discuss what a project management approach means, give some examples and describe when and when not to consider using this approach for accomplishing a health priority</a:t>
            </a:r>
          </a:p>
          <a:p>
            <a:pPr eaLnBrk="1" hangingPunct="1">
              <a:spcBef>
                <a:spcPct val="0"/>
              </a:spcBef>
            </a:pPr>
            <a:endParaRPr lang="en-US" dirty="0" smtClean="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F02414-9981-4934-8678-0F1B5B6444EF}" type="slidenum">
              <a:rPr lang="en-US"/>
              <a:pPr fontAlgn="base">
                <a:spcBef>
                  <a:spcPct val="0"/>
                </a:spcBef>
                <a:spcAft>
                  <a:spcPct val="0"/>
                </a:spcAft>
                <a:defRPr/>
              </a:pPr>
              <a:t>9</a:t>
            </a:fld>
            <a:endParaRPr lang="en-US" dirty="0"/>
          </a:p>
        </p:txBody>
      </p:sp>
      <p:sp>
        <p:nvSpPr>
          <p:cNvPr id="5" name="Date Placeholder 4"/>
          <p:cNvSpPr>
            <a:spLocks noGrp="1"/>
          </p:cNvSpPr>
          <p:nvPr>
            <p:ph type="dt" idx="10"/>
          </p:nvPr>
        </p:nvSpPr>
        <p:spPr/>
        <p:txBody>
          <a:bodyPr/>
          <a:lstStyle/>
          <a:p>
            <a:pPr>
              <a:defRPr/>
            </a:pPr>
            <a:endParaRPr lang="en-US" dirty="0"/>
          </a:p>
        </p:txBody>
      </p:sp>
      <p:sp>
        <p:nvSpPr>
          <p:cNvPr id="7" name="Header Placeholder 6"/>
          <p:cNvSpPr>
            <a:spLocks noGrp="1"/>
          </p:cNvSpPr>
          <p:nvPr>
            <p:ph type="hdr" sz="quarter" idx="12"/>
          </p:nvPr>
        </p:nvSpPr>
        <p:spPr/>
        <p:txBody>
          <a:bodyPr/>
          <a:lstStyle/>
          <a:p>
            <a:pPr>
              <a:defRPr/>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F9411AFB-8BF6-4632-BA40-C1895FDEE0EA}" type="slidenum">
              <a:rPr lang="en-US" smtClean="0"/>
              <a:pPr>
                <a:defRPr/>
              </a:pPr>
              <a:t>‹#›</a:t>
            </a:fld>
            <a:endParaRPr lang="en-US" dirty="0"/>
          </a:p>
        </p:txBody>
      </p:sp>
      <p:sp>
        <p:nvSpPr>
          <p:cNvPr id="8" name="Title 7"/>
          <p:cNvSpPr>
            <a:spLocks noGrp="1"/>
          </p:cNvSpPr>
          <p:nvPr>
            <p:ph type="ctrTitle"/>
          </p:nvPr>
        </p:nvSpPr>
        <p:spPr>
          <a:xfrm>
            <a:off x="323528" y="260648"/>
            <a:ext cx="8424936" cy="1752600"/>
          </a:xfrm>
        </p:spPr>
        <p:txBody>
          <a:bodyPr anchor="ctr">
            <a:normAutofit/>
          </a:bodyPr>
          <a:lstStyle>
            <a:lvl1pPr>
              <a:lnSpc>
                <a:spcPct val="150000"/>
              </a:lnSpc>
              <a:defRPr kumimoji="0" lang="en-US" sz="4200" kern="1200" dirty="0">
                <a:solidFill>
                  <a:schemeClr val="tx1"/>
                </a:solidFill>
                <a:latin typeface="+mj-lt"/>
                <a:ea typeface="+mj-ea"/>
                <a:cs typeface="+mj-cs"/>
              </a:defRPr>
            </a:lvl1pPr>
          </a:lstStyle>
          <a:p>
            <a:r>
              <a:rPr kumimoji="0" lang="en-US" dirty="0"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5724128" y="4221088"/>
            <a:ext cx="4480176" cy="365760"/>
          </a:xfrm>
          <a:prstGeom prst="rect">
            <a:avLst/>
          </a:prstGeom>
        </p:spPr>
        <p:txBody>
          <a:bodyPr/>
          <a:lstStyle/>
          <a:p>
            <a:pPr>
              <a:defRPr/>
            </a:pPr>
            <a:fld id="{528B489F-7CE2-4E10-A790-D7F43F51A9BB}" type="datetimeFigureOut">
              <a:rPr lang="en-US" smtClean="0"/>
              <a:pPr>
                <a:defRPr/>
              </a:pPr>
              <a:t>8/29/2011</a:t>
            </a:fld>
            <a:endParaRPr lang="en-US" dirty="0"/>
          </a:p>
        </p:txBody>
      </p:sp>
      <p:sp>
        <p:nvSpPr>
          <p:cNvPr id="5" name="Footer Placeholder 4"/>
          <p:cNvSpPr>
            <a:spLocks noGrp="1"/>
          </p:cNvSpPr>
          <p:nvPr>
            <p:ph type="ftr" sz="quarter" idx="11"/>
          </p:nvPr>
        </p:nvSpPr>
        <p:spPr>
          <a:xfrm>
            <a:off x="-1917576" y="4221088"/>
            <a:ext cx="4761384" cy="365760"/>
          </a:xfrm>
          <a:prstGeom prst="rect">
            <a:avLst/>
          </a:prstGeom>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481DF45-EB97-439D-8486-74807985B64F}"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pPr>
              <a:defRPr/>
            </a:pPr>
            <a:fld id="{DF150870-DABE-4884-A14F-2F3A2A6C3C44}" type="slidenum">
              <a:rPr lang="en-US" smtClean="0"/>
              <a:pPr>
                <a:defRPr/>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5724128" y="4221088"/>
            <a:ext cx="4480176" cy="365760"/>
          </a:xfrm>
          <a:prstGeom prst="rect">
            <a:avLst/>
          </a:prstGeom>
        </p:spPr>
        <p:txBody>
          <a:bodyPr/>
          <a:lstStyle/>
          <a:p>
            <a:pPr>
              <a:defRPr/>
            </a:pPr>
            <a:fld id="{DEC0A893-9F10-45B0-B6D4-1DF23382DC8F}" type="datetimeFigureOut">
              <a:rPr lang="en-US" smtClean="0"/>
              <a:pPr>
                <a:defRPr/>
              </a:pPr>
              <a:t>8/29/2011</a:t>
            </a:fld>
            <a:endParaRPr lang="en-US" dirty="0"/>
          </a:p>
        </p:txBody>
      </p:sp>
      <p:sp>
        <p:nvSpPr>
          <p:cNvPr id="5" name="Footer Placeholder 4"/>
          <p:cNvSpPr>
            <a:spLocks noGrp="1"/>
          </p:cNvSpPr>
          <p:nvPr>
            <p:ph type="ftr" sz="quarter" idx="11"/>
          </p:nvPr>
        </p:nvSpPr>
        <p:spPr>
          <a:xfrm>
            <a:off x="-1917576" y="4221088"/>
            <a:ext cx="4617368" cy="365760"/>
          </a:xfrm>
          <a:prstGeom prst="rect">
            <a:avLst/>
          </a:prstGeom>
        </p:spPr>
        <p:txBody>
          <a:bodyPr/>
          <a:lstStyle/>
          <a:p>
            <a:pPr>
              <a:defRPr/>
            </a:pPr>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a:xfrm>
            <a:off x="4361688" y="1026372"/>
            <a:ext cx="457200" cy="441325"/>
          </a:xfrm>
        </p:spPr>
        <p:txBody>
          <a:bodyPr/>
          <a:lstStyle/>
          <a:p>
            <a:pPr>
              <a:defRPr/>
            </a:pPr>
            <a:fld id="{DD70E6C2-A9C4-4DCA-8E07-A95FF4A82564}" type="slidenum">
              <a:rPr lang="en-US" smtClean="0"/>
              <a:pPr>
                <a:defRPr/>
              </a:pPr>
              <a:t>‹#›</a:t>
            </a:fld>
            <a:endParaRPr lang="en-US" dirty="0"/>
          </a:p>
        </p:txBody>
      </p:sp>
      <p:sp>
        <p:nvSpPr>
          <p:cNvPr id="8" name="Content Placeholder 7"/>
          <p:cNvSpPr>
            <a:spLocks noGrp="1"/>
          </p:cNvSpPr>
          <p:nvPr>
            <p:ph sz="quarter" idx="1"/>
          </p:nvPr>
        </p:nvSpPr>
        <p:spPr>
          <a:xfrm>
            <a:off x="467544" y="1700808"/>
            <a:ext cx="8208912" cy="4572000"/>
          </a:xfrm>
        </p:spPr>
        <p:txBody>
          <a:bodyPr/>
          <a:lstStyle>
            <a:lvl1pPr eaLnBrk="1" latinLnBrk="0" hangingPunct="1">
              <a:defRPr/>
            </a:lvl1pPr>
            <a:lvl2pPr eaLnBrk="1" latinLnBrk="0" hangingPunct="1">
              <a:defRPr>
                <a:solidFill>
                  <a:schemeClr val="tx1"/>
                </a:solidFill>
              </a:defRPr>
            </a:lvl2pPr>
            <a:lvl3pPr marL="1258888" indent="-200025" eaLnBrk="1" latinLnBrk="0" hangingPunct="1">
              <a:defRPr/>
            </a:lvl3p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84566" y="-752"/>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userDrawn="1"/>
        </p:nvSpPr>
        <p:spPr bwMode="auto">
          <a:xfrm>
            <a:off x="155448" y="142352"/>
            <a:ext cx="8833104" cy="2139696"/>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097C808A-00A1-4278-97AA-BE3C05A85C67}" type="slidenum">
              <a:rPr lang="en-US" smtClean="0"/>
              <a:pPr>
                <a:defRPr/>
              </a:pPr>
              <a:t>‹#›</a:t>
            </a:fld>
            <a:endParaRPr lang="en-US" dirty="0"/>
          </a:p>
        </p:txBody>
      </p:sp>
      <p:sp>
        <p:nvSpPr>
          <p:cNvPr id="2" name="Title 1"/>
          <p:cNvSpPr>
            <a:spLocks noGrp="1"/>
          </p:cNvSpPr>
          <p:nvPr>
            <p:ph type="title"/>
          </p:nvPr>
        </p:nvSpPr>
        <p:spPr>
          <a:xfrm>
            <a:off x="323528" y="2481064"/>
            <a:ext cx="8496944" cy="1524000"/>
          </a:xfrm>
        </p:spPr>
        <p:txBody>
          <a:bodyPr anchor="ctr"/>
          <a:lstStyle>
            <a:lvl1pPr algn="ctr">
              <a:buNone/>
              <a:defRPr sz="4200" b="0" cap="none" baseline="0">
                <a:solidFill>
                  <a:schemeClr val="tx1"/>
                </a:solidFill>
              </a:defRPr>
            </a:lvl1pPr>
          </a:lstStyle>
          <a:p>
            <a:r>
              <a:rPr kumimoji="0" lang="en-US" dirty="0"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a:prstGeom prst="rect">
            <a:avLst/>
          </a:prstGeom>
        </p:spPr>
        <p:txBody>
          <a:bodyPr/>
          <a:lstStyle/>
          <a:p>
            <a:pPr>
              <a:defRPr/>
            </a:pPr>
            <a:fld id="{3BA032C3-3726-44CE-8A31-FF3A50991378}" type="datetimeFigureOut">
              <a:rPr lang="en-US" smtClean="0"/>
              <a:pPr>
                <a:defRPr/>
              </a:pPr>
              <a:t>8/29/2011</a:t>
            </a:fld>
            <a:endParaRPr lang="en-US" dirty="0"/>
          </a:p>
        </p:txBody>
      </p:sp>
      <p:sp>
        <p:nvSpPr>
          <p:cNvPr id="6" name="Footer Placeholder 5"/>
          <p:cNvSpPr>
            <a:spLocks noGrp="1"/>
          </p:cNvSpPr>
          <p:nvPr>
            <p:ph type="ftr" sz="quarter" idx="11"/>
          </p:nvPr>
        </p:nvSpPr>
        <p:spPr>
          <a:xfrm>
            <a:off x="-1917576" y="4221088"/>
            <a:ext cx="3835152" cy="365760"/>
          </a:xfrm>
          <a:prstGeom prst="rect">
            <a:avLst/>
          </a:prstGeom>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9D3409CB-E119-4974-9048-470A1775592B}" type="slidenum">
              <a:rPr lang="en-US" smtClean="0"/>
              <a:pPr>
                <a:defRPr/>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a:xfrm>
            <a:off x="5724128" y="4221088"/>
            <a:ext cx="4480176" cy="365760"/>
          </a:xfrm>
          <a:prstGeom prst="rect">
            <a:avLst/>
          </a:prstGeom>
        </p:spPr>
        <p:txBody>
          <a:bodyPr/>
          <a:lstStyle/>
          <a:p>
            <a:pPr>
              <a:defRPr/>
            </a:pPr>
            <a:fld id="{CFA5B2C1-92D8-45BE-A400-E66486778AEA}" type="datetimeFigureOut">
              <a:rPr lang="en-US" smtClean="0"/>
              <a:pPr>
                <a:defRPr/>
              </a:pPr>
              <a:t>8/29/2011</a:t>
            </a:fld>
            <a:endParaRPr lang="en-US" dirty="0"/>
          </a:p>
        </p:txBody>
      </p:sp>
      <p:sp>
        <p:nvSpPr>
          <p:cNvPr id="8" name="Footer Placeholder 7"/>
          <p:cNvSpPr>
            <a:spLocks noGrp="1"/>
          </p:cNvSpPr>
          <p:nvPr>
            <p:ph type="ftr" sz="quarter" idx="11"/>
          </p:nvPr>
        </p:nvSpPr>
        <p:spPr>
          <a:xfrm>
            <a:off x="304800" y="6409944"/>
            <a:ext cx="3581400" cy="365760"/>
          </a:xfrm>
          <a:prstGeom prst="rect">
            <a:avLst/>
          </a:prstGeom>
        </p:spPr>
        <p:txBody>
          <a:bodyPr/>
          <a:lstStyle/>
          <a:p>
            <a:pPr>
              <a:defRPr/>
            </a:pPr>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defRPr/>
            </a:pPr>
            <a:fld id="{0682A273-8293-4AF8-A90A-AA9B3AC6CB78}" type="slidenum">
              <a:rPr lang="en-US" smtClean="0"/>
              <a:pPr>
                <a:defRPr/>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5724128" y="4221088"/>
            <a:ext cx="4480176" cy="365760"/>
          </a:xfrm>
          <a:prstGeom prst="rect">
            <a:avLst/>
          </a:prstGeom>
        </p:spPr>
        <p:txBody>
          <a:bodyPr/>
          <a:lstStyle/>
          <a:p>
            <a:pPr>
              <a:defRPr/>
            </a:pPr>
            <a:fld id="{0DB9E80E-53B3-4EDD-9587-BF92FF02EC42}" type="datetimeFigureOut">
              <a:rPr lang="en-US" smtClean="0"/>
              <a:pPr>
                <a:defRPr/>
              </a:pPr>
              <a:t>8/29/2011</a:t>
            </a:fld>
            <a:endParaRPr lang="en-US" dirty="0"/>
          </a:p>
        </p:txBody>
      </p:sp>
      <p:sp>
        <p:nvSpPr>
          <p:cNvPr id="4" name="Footer Placeholder 3"/>
          <p:cNvSpPr>
            <a:spLocks noGrp="1"/>
          </p:cNvSpPr>
          <p:nvPr>
            <p:ph type="ftr" sz="quarter" idx="11"/>
          </p:nvPr>
        </p:nvSpPr>
        <p:spPr>
          <a:xfrm>
            <a:off x="-1917576" y="4221088"/>
            <a:ext cx="4905400" cy="365760"/>
          </a:xfrm>
          <a:prstGeom prst="rect">
            <a:avLst/>
          </a:prstGeom>
        </p:spPr>
        <p:txBody>
          <a:bodyPr/>
          <a:lstStyle/>
          <a:p>
            <a:pPr>
              <a:defRPr/>
            </a:pPr>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pPr>
              <a:defRPr/>
            </a:pPr>
            <a:fld id="{9BC216EF-2A4F-454A-9CA5-40F0E1806C67}"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a:xfrm>
            <a:off x="5724128" y="4221088"/>
            <a:ext cx="4480176" cy="365760"/>
          </a:xfrm>
          <a:prstGeom prst="rect">
            <a:avLst/>
          </a:prstGeom>
        </p:spPr>
        <p:txBody>
          <a:bodyPr/>
          <a:lstStyle/>
          <a:p>
            <a:pPr>
              <a:defRPr/>
            </a:pPr>
            <a:fld id="{A7A02384-66DD-449C-B7EC-972FD2C73C70}" type="datetimeFigureOut">
              <a:rPr lang="en-US" smtClean="0"/>
              <a:pPr>
                <a:defRPr/>
              </a:pPr>
              <a:t>8/29/2011</a:t>
            </a:fld>
            <a:endParaRPr lang="en-US" dirty="0"/>
          </a:p>
        </p:txBody>
      </p:sp>
      <p:sp>
        <p:nvSpPr>
          <p:cNvPr id="3" name="Footer Placeholder 2"/>
          <p:cNvSpPr>
            <a:spLocks noGrp="1"/>
          </p:cNvSpPr>
          <p:nvPr>
            <p:ph type="ftr" sz="quarter" idx="11"/>
          </p:nvPr>
        </p:nvSpPr>
        <p:spPr>
          <a:xfrm>
            <a:off x="-1917576" y="4221088"/>
            <a:ext cx="3835152" cy="365760"/>
          </a:xfrm>
          <a:prstGeom prst="rect">
            <a:avLst/>
          </a:prstGeom>
        </p:spPr>
        <p:txBody>
          <a:bodyPr/>
          <a:lstStyle/>
          <a:p>
            <a:pPr>
              <a:defRPr/>
            </a:pPr>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pPr>
              <a:defRPr/>
            </a:pPr>
            <a:fld id="{AF3CC7E7-5679-40D8-A3A2-E2EC25842288}"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a:defRPr/>
            </a:pPr>
            <a:fld id="{616E3C76-3DCC-46D6-BD4C-CAD919160B7C}" type="slidenum">
              <a:rPr lang="en-US" smtClean="0"/>
              <a:pPr>
                <a:defRPr/>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24128" y="4221088"/>
            <a:ext cx="4480176" cy="365760"/>
          </a:xfrm>
          <a:prstGeom prst="rect">
            <a:avLst/>
          </a:prstGeom>
        </p:spPr>
        <p:txBody>
          <a:bodyPr/>
          <a:lstStyle/>
          <a:p>
            <a:pPr>
              <a:defRPr/>
            </a:pPr>
            <a:fld id="{08259418-B2D3-4CA2-93E6-62F2C46D7ECE}" type="datetimeFigureOut">
              <a:rPr lang="en-US" smtClean="0"/>
              <a:pPr>
                <a:defRPr/>
              </a:pPr>
              <a:t>8/29/2011</a:t>
            </a:fld>
            <a:endParaRPr lang="en-US" dirty="0"/>
          </a:p>
        </p:txBody>
      </p:sp>
      <p:sp>
        <p:nvSpPr>
          <p:cNvPr id="6" name="Footer Placeholder 5"/>
          <p:cNvSpPr>
            <a:spLocks noGrp="1"/>
          </p:cNvSpPr>
          <p:nvPr>
            <p:ph type="ftr" sz="quarter" idx="11"/>
          </p:nvPr>
        </p:nvSpPr>
        <p:spPr>
          <a:xfrm>
            <a:off x="301752" y="6410848"/>
            <a:ext cx="3383280" cy="365760"/>
          </a:xfrm>
          <a:prstGeom prst="rect">
            <a:avLst/>
          </a:prstGeom>
        </p:spPr>
        <p:txBody>
          <a:bodyPr/>
          <a:lstStyle/>
          <a:p>
            <a:pPr>
              <a:defRPr/>
            </a:pP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pPr>
              <a:defRPr/>
            </a:pPr>
            <a:fld id="{82E43A36-8F9A-4FFA-A911-584996C21C4F}" type="slidenum">
              <a:rPr lang="en-US" smtClean="0"/>
              <a:pPr>
                <a:defRPr/>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a:prstGeom prst="rect">
            <a:avLst/>
          </a:prstGeom>
        </p:spPr>
        <p:txBody>
          <a:bodyPr/>
          <a:lstStyle/>
          <a:p>
            <a:pPr>
              <a:defRPr/>
            </a:pPr>
            <a:fld id="{91AF0BA5-C0EA-4E9F-8301-0157797CCDDF}" type="datetimeFigureOut">
              <a:rPr lang="en-US" smtClean="0"/>
              <a:pPr>
                <a:defRPr/>
              </a:pPr>
              <a:t>8/29/2011</a:t>
            </a:fld>
            <a:endParaRPr lang="en-US" dirty="0"/>
          </a:p>
        </p:txBody>
      </p:sp>
      <p:sp>
        <p:nvSpPr>
          <p:cNvPr id="6" name="Footer Placeholder 5"/>
          <p:cNvSpPr>
            <a:spLocks noGrp="1"/>
          </p:cNvSpPr>
          <p:nvPr>
            <p:ph type="ftr" sz="quarter" idx="11"/>
          </p:nvPr>
        </p:nvSpPr>
        <p:spPr>
          <a:xfrm>
            <a:off x="301752" y="6410848"/>
            <a:ext cx="3584448" cy="365760"/>
          </a:xfrm>
          <a:prstGeom prst="rect">
            <a:avLst/>
          </a:prstGeom>
        </p:spPr>
        <p:txBody>
          <a:body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61189" y="6393734"/>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2C8C35CE-4AC6-4EF2-BF5F-41E83A5B3DA5}" type="slidenum">
              <a:rPr lang="en-US" smtClean="0"/>
              <a:pPr>
                <a:defRPr/>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539552" y="1709888"/>
            <a:ext cx="8136904" cy="459943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p:txBody>
      </p:sp>
      <p:sp>
        <p:nvSpPr>
          <p:cNvPr id="20" name="Text Placeholder 12"/>
          <p:cNvSpPr txBox="1">
            <a:spLocks/>
          </p:cNvSpPr>
          <p:nvPr userDrawn="1"/>
        </p:nvSpPr>
        <p:spPr>
          <a:xfrm>
            <a:off x="4572000" y="6093296"/>
            <a:ext cx="4256856" cy="368424"/>
          </a:xfrm>
          <a:prstGeom prst="rect">
            <a:avLst/>
          </a:prstGeom>
        </p:spPr>
        <p:txBody>
          <a:bodyPr vert="horz">
            <a:normAutofit/>
          </a:bodyPr>
          <a:lstStyle/>
          <a:p>
            <a:pPr marL="344488" marR="0" lvl="0" indent="-344488" algn="l" defTabSz="914400" rtl="0" eaLnBrk="1" fontAlgn="auto" latinLnBrk="0" hangingPunct="1">
              <a:lnSpc>
                <a:spcPct val="100000"/>
              </a:lnSpc>
              <a:spcBef>
                <a:spcPts val="0"/>
              </a:spcBef>
              <a:spcAft>
                <a:spcPts val="3000"/>
              </a:spcAft>
              <a:buClr>
                <a:schemeClr val="accent3"/>
              </a:buClr>
              <a:buSzPct val="75000"/>
              <a:buFont typeface="Wingdings 3" pitchFamily="18" charset="2"/>
              <a:buNone/>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4538" r:id="rId1"/>
    <p:sldLayoutId id="2147484539" r:id="rId2"/>
    <p:sldLayoutId id="2147484540" r:id="rId3"/>
    <p:sldLayoutId id="2147484541" r:id="rId4"/>
    <p:sldLayoutId id="2147484542" r:id="rId5"/>
    <p:sldLayoutId id="2147484543" r:id="rId6"/>
    <p:sldLayoutId id="2147484544" r:id="rId7"/>
    <p:sldLayoutId id="2147484545" r:id="rId8"/>
    <p:sldLayoutId id="2147484546" r:id="rId9"/>
    <p:sldLayoutId id="2147484547" r:id="rId10"/>
    <p:sldLayoutId id="2147484548" r:id="rId11"/>
  </p:sldLayoutIdLst>
  <p:txStyles>
    <p:titleStyle>
      <a:lvl1pPr algn="ctr" rtl="0" eaLnBrk="1" latinLnBrk="0" hangingPunct="1">
        <a:spcBef>
          <a:spcPct val="0"/>
        </a:spcBef>
        <a:buNone/>
        <a:defRPr kumimoji="0" sz="3000" kern="1200">
          <a:solidFill>
            <a:schemeClr val="tx1"/>
          </a:solidFill>
          <a:latin typeface="+mj-lt"/>
          <a:ea typeface="+mj-ea"/>
          <a:cs typeface="+mj-cs"/>
        </a:defRPr>
      </a:lvl1pPr>
    </p:titleStyle>
    <p:bodyStyle>
      <a:lvl1pPr marL="344488" indent="-344488" algn="l" rtl="0" eaLnBrk="1" latinLnBrk="0" hangingPunct="1">
        <a:spcBef>
          <a:spcPts val="3000"/>
        </a:spcBef>
        <a:spcAft>
          <a:spcPts val="0"/>
        </a:spcAft>
        <a:buClr>
          <a:schemeClr val="accent3"/>
        </a:buClr>
        <a:buSzPct val="75000"/>
        <a:buFont typeface="Wingdings 3" pitchFamily="18" charset="2"/>
        <a:buChar char="u"/>
        <a:defRPr kumimoji="0" sz="2400" kern="1200">
          <a:solidFill>
            <a:schemeClr val="tx1"/>
          </a:solidFill>
          <a:latin typeface="+mn-lt"/>
          <a:ea typeface="+mn-ea"/>
          <a:cs typeface="+mn-cs"/>
        </a:defRPr>
      </a:lvl1pPr>
      <a:lvl2pPr marL="809625" indent="-273050" algn="l" rtl="0" eaLnBrk="1" latinLnBrk="0" hangingPunct="1">
        <a:spcBef>
          <a:spcPts val="1200"/>
        </a:spcBef>
        <a:spcAft>
          <a:spcPts val="0"/>
        </a:spcAft>
        <a:buClr>
          <a:schemeClr val="accent3"/>
        </a:buClr>
        <a:buSzPct val="75000"/>
        <a:buFont typeface="Wingdings 3" pitchFamily="18" charset="2"/>
        <a:buChar char=""/>
        <a:defRPr kumimoji="0" sz="2000" kern="1200">
          <a:solidFill>
            <a:schemeClr val="tx1"/>
          </a:solidFill>
          <a:latin typeface="+mn-lt"/>
          <a:ea typeface="+mn-ea"/>
          <a:cs typeface="+mn-cs"/>
        </a:defRPr>
      </a:lvl2pPr>
      <a:lvl3pPr marL="1076325" indent="-206375" algn="l" rtl="0" eaLnBrk="1" latinLnBrk="0" hangingPunct="1">
        <a:spcBef>
          <a:spcPts val="600"/>
        </a:spcBef>
        <a:spcAft>
          <a:spcPts val="0"/>
        </a:spcAft>
        <a:buClr>
          <a:schemeClr val="accent3"/>
        </a:buClr>
        <a:buSzPct val="75000"/>
        <a:buFont typeface="Georgia" pitchFamily="18" charset="0"/>
        <a:buChar char="–"/>
        <a:defRPr kumimoji="0" sz="1600" kern="1200" baseline="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CA" dirty="0" smtClean="0"/>
              <a:t>Project Management</a:t>
            </a:r>
            <a:br>
              <a:rPr lang="en-CA" dirty="0" smtClean="0"/>
            </a:br>
            <a:r>
              <a:rPr lang="en-CA" dirty="0" smtClean="0"/>
              <a:t>for Public Health Professionals</a:t>
            </a:r>
            <a:endParaRPr lang="en-CA" dirty="0"/>
          </a:p>
        </p:txBody>
      </p:sp>
      <p:sp>
        <p:nvSpPr>
          <p:cNvPr id="4" name="Content Placeholder 2"/>
          <p:cNvSpPr txBox="1">
            <a:spLocks/>
          </p:cNvSpPr>
          <p:nvPr/>
        </p:nvSpPr>
        <p:spPr>
          <a:xfrm>
            <a:off x="500034" y="2924944"/>
            <a:ext cx="8143932" cy="3384376"/>
          </a:xfrm>
          <a:prstGeom prst="rect">
            <a:avLst/>
          </a:prstGeom>
        </p:spPr>
        <p:txBody>
          <a:bodyPr vert="horz">
            <a:noAutofit/>
          </a:bodyPr>
          <a:lstStyle/>
          <a:p>
            <a:pPr marL="182563" marR="0" lvl="2" indent="-174625" algn="ctr" defTabSz="914400" rtl="0" eaLnBrk="0" fontAlgn="base" latinLnBrk="0" hangingPunct="0">
              <a:lnSpc>
                <a:spcPct val="100000"/>
              </a:lnSpc>
              <a:spcBef>
                <a:spcPct val="30000"/>
              </a:spcBef>
              <a:spcAft>
                <a:spcPct val="0"/>
              </a:spcAft>
              <a:buClr>
                <a:schemeClr val="accent3"/>
              </a:buClr>
              <a:buSzTx/>
              <a:tabLst/>
              <a:defRPr/>
            </a:pP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L="182563" marR="0" lvl="2" indent="-174625" algn="ctr" defTabSz="914400" rtl="0" eaLnBrk="0" fontAlgn="base" latinLnBrk="0" hangingPunct="0">
              <a:spcBef>
                <a:spcPct val="30000"/>
              </a:spcBef>
              <a:spcAft>
                <a:spcPct val="0"/>
              </a:spcAft>
              <a:buClr>
                <a:schemeClr val="accent3"/>
              </a:buClr>
              <a:buSzTx/>
              <a:tabLst/>
              <a:defRPr/>
            </a:pPr>
            <a:r>
              <a:rPr lang="en-US" noProof="0" dirty="0" smtClean="0">
                <a:latin typeface="+mn-lt"/>
              </a:rPr>
              <a:t>February 2011</a:t>
            </a:r>
            <a:endParaRPr kumimoji="0" lang="en-US" i="0" u="none" strike="noStrike" kern="1200" cap="none" spc="0" normalizeH="0" baseline="0" noProof="0" dirty="0" smtClean="0">
              <a:ln>
                <a:noFill/>
              </a:ln>
              <a:solidFill>
                <a:schemeClr val="tx1"/>
              </a:solidFill>
              <a:effectLst/>
              <a:uLnTx/>
              <a:uFillTx/>
              <a:latin typeface="+mn-lt"/>
              <a:ea typeface="+mn-ea"/>
              <a:cs typeface="+mn-cs"/>
            </a:endParaRPr>
          </a:p>
          <a:p>
            <a:pPr marL="182563" lvl="5" indent="-174625" algn="ctr" eaLnBrk="0" hangingPunct="0">
              <a:buClr>
                <a:schemeClr val="accent3"/>
              </a:buClr>
              <a:defRPr/>
            </a:pPr>
            <a:endParaRPr lang="en-US" dirty="0" smtClean="0">
              <a:latin typeface="+mn-lt"/>
            </a:endParaRPr>
          </a:p>
          <a:p>
            <a:pPr marL="182563" lvl="5" indent="-174625" algn="ctr" eaLnBrk="0" hangingPunct="0">
              <a:buClr>
                <a:schemeClr val="accent3"/>
              </a:buClr>
              <a:defRPr/>
            </a:pPr>
            <a:r>
              <a:rPr lang="en-CA" dirty="0" smtClean="0">
                <a:latin typeface="+mn-lt"/>
              </a:rPr>
              <a:t>David Sabapathy</a:t>
            </a:r>
            <a:r>
              <a:rPr lang="en-CA" sz="1400" dirty="0" smtClean="0">
                <a:latin typeface="+mn-lt"/>
              </a:rPr>
              <a:t>, MD, MBA, PEng</a:t>
            </a:r>
          </a:p>
          <a:p>
            <a:pPr marL="182563" lvl="5" indent="-174625" algn="ctr" eaLnBrk="0" hangingPunct="0">
              <a:buClr>
                <a:schemeClr val="accent3"/>
              </a:buClr>
              <a:defRPr/>
            </a:pPr>
            <a:endParaRPr lang="en-CA" sz="1400" dirty="0" smtClean="0">
              <a:latin typeface="+mn-lt"/>
            </a:endParaRPr>
          </a:p>
          <a:p>
            <a:pPr marL="182563" lvl="5" indent="-174625" algn="ctr" eaLnBrk="0" hangingPunct="0">
              <a:buClr>
                <a:schemeClr val="accent3"/>
              </a:buClr>
              <a:defRPr/>
            </a:pPr>
            <a:endParaRPr lang="en-CA" sz="1200" dirty="0" smtClean="0">
              <a:latin typeface="+mn-lt"/>
            </a:endParaRPr>
          </a:p>
          <a:p>
            <a:pPr marL="182563" lvl="5" indent="-174625" algn="ctr" eaLnBrk="0" hangingPunct="0">
              <a:buClr>
                <a:schemeClr val="accent3"/>
              </a:buClr>
              <a:defRPr/>
            </a:pPr>
            <a:endParaRPr lang="en-CA" sz="1200" dirty="0" smtClean="0">
              <a:latin typeface="+mn-lt"/>
            </a:endParaRPr>
          </a:p>
          <a:p>
            <a:pPr marL="182563" lvl="5" indent="-174625" algn="ctr" eaLnBrk="0" hangingPunct="0">
              <a:buClr>
                <a:schemeClr val="accent3"/>
              </a:buClr>
              <a:defRPr/>
            </a:pPr>
            <a:r>
              <a:rPr lang="en-CA" sz="1200" dirty="0" smtClean="0">
                <a:latin typeface="+mn-lt"/>
              </a:rPr>
              <a:t>Department of Community Health Sciences</a:t>
            </a:r>
          </a:p>
          <a:p>
            <a:pPr marL="182563" lvl="5" indent="-174625" algn="ctr" eaLnBrk="0" hangingPunct="0">
              <a:buClr>
                <a:schemeClr val="accent3"/>
              </a:buClr>
              <a:defRPr/>
            </a:pPr>
            <a:r>
              <a:rPr lang="en-CA" sz="1200" dirty="0" smtClean="0">
                <a:latin typeface="+mn-lt"/>
              </a:rPr>
              <a:t>3</a:t>
            </a:r>
            <a:r>
              <a:rPr lang="en-CA" sz="1200" baseline="30000" dirty="0" smtClean="0">
                <a:latin typeface="+mn-lt"/>
              </a:rPr>
              <a:t>rd</a:t>
            </a:r>
            <a:r>
              <a:rPr lang="en-CA" sz="1200" dirty="0" smtClean="0">
                <a:latin typeface="+mn-lt"/>
              </a:rPr>
              <a:t> floor TRW building</a:t>
            </a:r>
          </a:p>
          <a:p>
            <a:pPr marL="182563" lvl="5" indent="-174625" algn="ctr" eaLnBrk="0" hangingPunct="0">
              <a:buClr>
                <a:schemeClr val="accent3"/>
              </a:buClr>
              <a:defRPr/>
            </a:pPr>
            <a:r>
              <a:rPr lang="en-CA" sz="1200" dirty="0" smtClean="0">
                <a:latin typeface="+mn-lt"/>
              </a:rPr>
              <a:t>Faculty of Medicine</a:t>
            </a:r>
          </a:p>
          <a:p>
            <a:pPr marL="182563" lvl="5" indent="-174625" algn="ctr" eaLnBrk="0" hangingPunct="0">
              <a:buClr>
                <a:schemeClr val="accent3"/>
              </a:buClr>
              <a:defRPr/>
            </a:pPr>
            <a:r>
              <a:rPr lang="en-CA" sz="1200" dirty="0" smtClean="0">
                <a:latin typeface="+mn-lt"/>
              </a:rPr>
              <a:t>University of Calgary</a:t>
            </a:r>
          </a:p>
          <a:p>
            <a:pPr marL="182563" lvl="5" indent="-174625" algn="ctr" eaLnBrk="0" hangingPunct="0">
              <a:buClr>
                <a:schemeClr val="accent3"/>
              </a:buClr>
              <a:defRPr/>
            </a:pPr>
            <a:r>
              <a:rPr lang="en-CA" sz="1200" dirty="0" smtClean="0">
                <a:latin typeface="+mn-lt"/>
              </a:rPr>
              <a:t>Calgary, Alberta</a:t>
            </a:r>
          </a:p>
          <a:p>
            <a:pPr marL="182563" lvl="5" indent="-174625" algn="ctr" eaLnBrk="0" hangingPunct="0">
              <a:buClr>
                <a:schemeClr val="accent3"/>
              </a:buClr>
              <a:defRPr/>
            </a:pPr>
            <a:r>
              <a:rPr lang="en-CA" sz="1200" dirty="0" smtClean="0">
                <a:latin typeface="+mn-lt"/>
              </a:rPr>
              <a:t>Canada T2N 4Z6</a:t>
            </a:r>
          </a:p>
          <a:p>
            <a:pPr marL="182563" lvl="5" indent="-174625" algn="ctr" eaLnBrk="0" hangingPunct="0">
              <a:buClr>
                <a:schemeClr val="accent3"/>
              </a:buClr>
              <a:defRPr/>
            </a:pPr>
            <a:r>
              <a:rPr lang="en-CA" sz="1200" u="sng" dirty="0" smtClean="0">
                <a:latin typeface="+mn-lt"/>
              </a:rPr>
              <a:t>david.sabapathy@albertahealthservices.ca</a:t>
            </a:r>
          </a:p>
          <a:p>
            <a:pPr marL="182563" lvl="5" indent="-174625" algn="ctr" eaLnBrk="0" hangingPunct="0">
              <a:buClr>
                <a:schemeClr val="accent3"/>
              </a:buClr>
              <a:defRPr/>
            </a:pPr>
            <a:endParaRPr lang="en-CA" sz="1400" dirty="0" smtClean="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Millennium Development Goals</a:t>
            </a:r>
            <a:endParaRPr lang="en-CA" dirty="0"/>
          </a:p>
        </p:txBody>
      </p:sp>
      <p:sp>
        <p:nvSpPr>
          <p:cNvPr id="16386" name="Content Placeholder 2"/>
          <p:cNvSpPr>
            <a:spLocks noGrp="1"/>
          </p:cNvSpPr>
          <p:nvPr>
            <p:ph sz="quarter" idx="1"/>
          </p:nvPr>
        </p:nvSpPr>
        <p:spPr>
          <a:xfrm>
            <a:off x="467544" y="1700808"/>
            <a:ext cx="6120680" cy="4572000"/>
          </a:xfrm>
        </p:spPr>
        <p:txBody>
          <a:bodyPr>
            <a:normAutofit/>
          </a:bodyPr>
          <a:lstStyle/>
          <a:p>
            <a:pPr marL="457200" indent="-457200">
              <a:buClr>
                <a:schemeClr val="accent3">
                  <a:lumMod val="75000"/>
                </a:schemeClr>
              </a:buClr>
              <a:buSzPct val="100000"/>
            </a:pPr>
            <a:r>
              <a:rPr lang="en-CA" dirty="0" smtClean="0"/>
              <a:t>Significant progress worldwide</a:t>
            </a:r>
          </a:p>
          <a:p>
            <a:pPr marL="457200" indent="-457200">
              <a:buClr>
                <a:schemeClr val="accent3">
                  <a:lumMod val="75000"/>
                </a:schemeClr>
              </a:buClr>
              <a:buSzPct val="100000"/>
            </a:pPr>
            <a:r>
              <a:rPr lang="en-CA" dirty="0" smtClean="0"/>
              <a:t>Five years left until the 2015 deadline</a:t>
            </a:r>
          </a:p>
          <a:p>
            <a:pPr marL="457200" indent="-457200">
              <a:buClr>
                <a:schemeClr val="accent3">
                  <a:lumMod val="75000"/>
                </a:schemeClr>
              </a:buClr>
              <a:buSzPct val="100000"/>
            </a:pPr>
            <a:r>
              <a:rPr lang="en-CA" dirty="0" smtClean="0"/>
              <a:t>Goal 4: Reduce Child Mortality</a:t>
            </a:r>
          </a:p>
          <a:p>
            <a:pPr marL="922337" lvl="1" indent="-457200">
              <a:buClr>
                <a:schemeClr val="accent3">
                  <a:lumMod val="75000"/>
                </a:schemeClr>
              </a:buClr>
              <a:buSzPct val="100000"/>
            </a:pPr>
            <a:r>
              <a:rPr lang="en-CA" dirty="0" smtClean="0">
                <a:solidFill>
                  <a:schemeClr val="tx1"/>
                </a:solidFill>
              </a:rPr>
              <a:t>Target: Reduce by 2/3 the &lt;5 mortality rate</a:t>
            </a:r>
          </a:p>
          <a:p>
            <a:pPr marL="922337" lvl="1" indent="-457200">
              <a:buClr>
                <a:schemeClr val="accent3">
                  <a:lumMod val="75000"/>
                </a:schemeClr>
              </a:buClr>
              <a:buSzPct val="100000"/>
            </a:pPr>
            <a:r>
              <a:rPr lang="en-CA" dirty="0" smtClean="0">
                <a:solidFill>
                  <a:schemeClr val="tx1"/>
                </a:solidFill>
              </a:rPr>
              <a:t>Indicators</a:t>
            </a:r>
          </a:p>
          <a:p>
            <a:pPr marL="1268412" lvl="2" indent="-457200">
              <a:buClr>
                <a:schemeClr val="accent3">
                  <a:lumMod val="75000"/>
                </a:schemeClr>
              </a:buClr>
              <a:buSzPct val="100000"/>
            </a:pPr>
            <a:r>
              <a:rPr lang="en-CA" dirty="0" smtClean="0"/>
              <a:t>Under-five mortality rate (UNICEF-WHO)</a:t>
            </a:r>
          </a:p>
          <a:p>
            <a:pPr marL="1268412" lvl="2" indent="-457200">
              <a:buClr>
                <a:schemeClr val="accent3">
                  <a:lumMod val="75000"/>
                </a:schemeClr>
              </a:buClr>
              <a:buSzPct val="100000"/>
            </a:pPr>
            <a:r>
              <a:rPr lang="en-CA" dirty="0" smtClean="0"/>
              <a:t>Infant mortality rate (UNICEF-WHO)</a:t>
            </a:r>
          </a:p>
          <a:p>
            <a:pPr marL="1268412" lvl="2" indent="-457200">
              <a:buClr>
                <a:schemeClr val="accent3">
                  <a:lumMod val="75000"/>
                </a:schemeClr>
              </a:buClr>
              <a:buSzPct val="100000"/>
            </a:pPr>
            <a:r>
              <a:rPr lang="en-CA" b="1" dirty="0" smtClean="0"/>
              <a:t>Proportion of 1 year-old children immunized against measles (UNICEF-WHO) </a:t>
            </a:r>
          </a:p>
          <a:p>
            <a:pPr marL="457200" indent="-457200">
              <a:buClr>
                <a:schemeClr val="accent3">
                  <a:lumMod val="75000"/>
                </a:schemeClr>
              </a:buClr>
              <a:buSzPct val="100000"/>
            </a:pPr>
            <a:endParaRPr lang="en-CA" dirty="0" smtClean="0"/>
          </a:p>
          <a:p>
            <a:pPr marL="457200" indent="-457200">
              <a:buClr>
                <a:schemeClr val="accent3">
                  <a:lumMod val="75000"/>
                </a:schemeClr>
              </a:buClr>
              <a:buSzPct val="100000"/>
            </a:pPr>
            <a:endParaRPr lang="en-CA" dirty="0" smtClean="0"/>
          </a:p>
        </p:txBody>
      </p:sp>
      <p:sp>
        <p:nvSpPr>
          <p:cNvPr id="6" name="TextBox 5"/>
          <p:cNvSpPr txBox="1"/>
          <p:nvPr/>
        </p:nvSpPr>
        <p:spPr>
          <a:xfrm>
            <a:off x="3923928" y="6423139"/>
            <a:ext cx="5005790" cy="246221"/>
          </a:xfrm>
          <a:prstGeom prst="rect">
            <a:avLst/>
          </a:prstGeom>
          <a:noFill/>
        </p:spPr>
        <p:txBody>
          <a:bodyPr wrap="square" rtlCol="0">
            <a:spAutoFit/>
          </a:bodyPr>
          <a:lstStyle/>
          <a:p>
            <a:pPr algn="r"/>
            <a:r>
              <a:rPr lang="en-US" sz="1000" i="1" dirty="0" smtClean="0">
                <a:solidFill>
                  <a:schemeClr val="bg1"/>
                </a:solidFill>
              </a:rPr>
              <a:t>http://www.unmillenniumproject.org/goals/index.htm</a:t>
            </a:r>
          </a:p>
        </p:txBody>
      </p:sp>
      <p:pic>
        <p:nvPicPr>
          <p:cNvPr id="273410" name="Picture 2"/>
          <p:cNvPicPr>
            <a:picLocks noChangeAspect="1" noChangeArrowheads="1"/>
          </p:cNvPicPr>
          <p:nvPr/>
        </p:nvPicPr>
        <p:blipFill>
          <a:blip r:embed="rId3" cstate="print"/>
          <a:srcRect/>
          <a:stretch>
            <a:fillRect/>
          </a:stretch>
        </p:blipFill>
        <p:spPr bwMode="auto">
          <a:xfrm>
            <a:off x="6771384" y="1484784"/>
            <a:ext cx="1977080" cy="4796665"/>
          </a:xfrm>
          <a:prstGeom prst="rect">
            <a:avLst/>
          </a:prstGeom>
          <a:noFill/>
          <a:ln w="9525">
            <a:noFill/>
            <a:miter lim="800000"/>
            <a:headEnd/>
            <a:tailEnd/>
          </a:ln>
        </p:spPr>
      </p:pic>
      <p:sp>
        <p:nvSpPr>
          <p:cNvPr id="7" name="TextBox 6"/>
          <p:cNvSpPr txBox="1"/>
          <p:nvPr/>
        </p:nvSpPr>
        <p:spPr>
          <a:xfrm>
            <a:off x="214282" y="6423139"/>
            <a:ext cx="3929090" cy="246221"/>
          </a:xfrm>
          <a:prstGeom prst="rect">
            <a:avLst/>
          </a:prstGeom>
          <a:noFill/>
        </p:spPr>
        <p:txBody>
          <a:bodyPr wrap="square" rtlCol="0">
            <a:spAutoFit/>
          </a:bodyPr>
          <a:lstStyle/>
          <a:p>
            <a:r>
              <a:rPr lang="en-CA" sz="1000" b="1" dirty="0" smtClean="0">
                <a:solidFill>
                  <a:schemeClr val="bg1"/>
                </a:solidFill>
              </a:rPr>
              <a:t>Initiation </a:t>
            </a:r>
            <a:r>
              <a:rPr lang="en-CA" sz="1000" b="1" dirty="0" smtClean="0">
                <a:solidFill>
                  <a:schemeClr val="accent3">
                    <a:lumMod val="60000"/>
                    <a:lumOff val="40000"/>
                  </a:schemeClr>
                </a:solidFill>
                <a:sym typeface="Wingdings"/>
              </a:rPr>
              <a:t> Definition  Planning  Execution  Close-Out</a:t>
            </a:r>
            <a:endParaRPr lang="en-US" sz="1000" b="1" dirty="0">
              <a:solidFill>
                <a:schemeClr val="accent3">
                  <a:lumMod val="60000"/>
                  <a:lumOff val="4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Measles Immunization Project (MIP)</a:t>
            </a:r>
            <a:endParaRPr lang="en-CA" dirty="0"/>
          </a:p>
        </p:txBody>
      </p:sp>
      <p:sp>
        <p:nvSpPr>
          <p:cNvPr id="16386" name="Content Placeholder 2"/>
          <p:cNvSpPr>
            <a:spLocks noGrp="1"/>
          </p:cNvSpPr>
          <p:nvPr>
            <p:ph sz="quarter" idx="1"/>
          </p:nvPr>
        </p:nvSpPr>
        <p:spPr>
          <a:xfrm>
            <a:off x="467544" y="1700808"/>
            <a:ext cx="4968552" cy="4572000"/>
          </a:xfrm>
        </p:spPr>
        <p:txBody>
          <a:bodyPr>
            <a:normAutofit/>
          </a:bodyPr>
          <a:lstStyle/>
          <a:p>
            <a:pPr marL="457200" indent="-457200">
              <a:buClr>
                <a:schemeClr val="accent3">
                  <a:lumMod val="75000"/>
                </a:schemeClr>
              </a:buClr>
              <a:buSzPct val="100000"/>
            </a:pPr>
            <a:r>
              <a:rPr lang="en-CA" dirty="0" smtClean="0"/>
              <a:t>Local measles immunization rates falling for one year-olds</a:t>
            </a:r>
          </a:p>
          <a:p>
            <a:pPr marL="457200" indent="-457200">
              <a:buClr>
                <a:schemeClr val="accent3">
                  <a:lumMod val="75000"/>
                </a:schemeClr>
              </a:buClr>
              <a:buSzPct val="100000"/>
            </a:pPr>
            <a:r>
              <a:rPr lang="en-CA" dirty="0" smtClean="0"/>
              <a:t>Project launched to increase coverage rates</a:t>
            </a:r>
          </a:p>
          <a:p>
            <a:pPr marL="457200" indent="-457200">
              <a:buClr>
                <a:schemeClr val="accent3">
                  <a:lumMod val="75000"/>
                </a:schemeClr>
              </a:buClr>
              <a:buSzPct val="100000"/>
            </a:pPr>
            <a:r>
              <a:rPr lang="en-CA" dirty="0" smtClean="0"/>
              <a:t>Goal: “Minimize the risk of measles by increasing immunization rates”</a:t>
            </a:r>
          </a:p>
          <a:p>
            <a:pPr marL="457200" indent="-457200">
              <a:buClr>
                <a:schemeClr val="accent3">
                  <a:lumMod val="75000"/>
                </a:schemeClr>
              </a:buClr>
              <a:buSzPct val="100000"/>
            </a:pPr>
            <a:endParaRPr lang="en-CA" dirty="0" smtClean="0"/>
          </a:p>
        </p:txBody>
      </p:sp>
      <p:pic>
        <p:nvPicPr>
          <p:cNvPr id="275458" name="Picture 2" descr="http://cdn.wn.com/ph/img/75/47/f51284ac861f4c1433991b3ebaae-grande.jpg"/>
          <p:cNvPicPr>
            <a:picLocks noChangeAspect="1" noChangeArrowheads="1"/>
          </p:cNvPicPr>
          <p:nvPr/>
        </p:nvPicPr>
        <p:blipFill>
          <a:blip r:embed="rId3" cstate="print"/>
          <a:srcRect/>
          <a:stretch>
            <a:fillRect/>
          </a:stretch>
        </p:blipFill>
        <p:spPr bwMode="auto">
          <a:xfrm>
            <a:off x="5606740" y="1772816"/>
            <a:ext cx="2925700" cy="2232248"/>
          </a:xfrm>
          <a:prstGeom prst="rect">
            <a:avLst/>
          </a:prstGeom>
          <a:noFill/>
        </p:spPr>
      </p:pic>
      <p:sp>
        <p:nvSpPr>
          <p:cNvPr id="7" name="TextBox 6"/>
          <p:cNvSpPr txBox="1"/>
          <p:nvPr/>
        </p:nvSpPr>
        <p:spPr>
          <a:xfrm>
            <a:off x="214282" y="6423139"/>
            <a:ext cx="3929090" cy="246221"/>
          </a:xfrm>
          <a:prstGeom prst="rect">
            <a:avLst/>
          </a:prstGeom>
          <a:noFill/>
        </p:spPr>
        <p:txBody>
          <a:bodyPr wrap="square" rtlCol="0">
            <a:spAutoFit/>
          </a:bodyPr>
          <a:lstStyle/>
          <a:p>
            <a:r>
              <a:rPr lang="en-CA" sz="1000" b="1" dirty="0" smtClean="0">
                <a:solidFill>
                  <a:schemeClr val="bg1"/>
                </a:solidFill>
              </a:rPr>
              <a:t>Initiation </a:t>
            </a:r>
            <a:r>
              <a:rPr lang="en-CA" sz="1000" b="1" dirty="0" smtClean="0">
                <a:solidFill>
                  <a:schemeClr val="accent3">
                    <a:lumMod val="60000"/>
                    <a:lumOff val="40000"/>
                  </a:schemeClr>
                </a:solidFill>
                <a:sym typeface="Wingdings"/>
              </a:rPr>
              <a:t> Definition  Planning  Execution  Close-Out</a:t>
            </a:r>
            <a:endParaRPr lang="en-US" sz="1000" b="1" dirty="0">
              <a:solidFill>
                <a:schemeClr val="accent3">
                  <a:lumMod val="60000"/>
                  <a:lumOff val="40000"/>
                </a:schemeClr>
              </a:solidFill>
            </a:endParaRPr>
          </a:p>
        </p:txBody>
      </p:sp>
      <p:pic>
        <p:nvPicPr>
          <p:cNvPr id="9" name="Picture 3" descr="C:\Dave\Personal\Individual\Social-Emotional\Pictures\2011\201102 - Miscellaneous\031.JPG"/>
          <p:cNvPicPr>
            <a:picLocks noChangeAspect="1" noChangeArrowheads="1"/>
          </p:cNvPicPr>
          <p:nvPr/>
        </p:nvPicPr>
        <p:blipFill>
          <a:blip r:embed="rId4" cstate="print"/>
          <a:srcRect l="7454"/>
          <a:stretch>
            <a:fillRect/>
          </a:stretch>
        </p:blipFill>
        <p:spPr bwMode="auto">
          <a:xfrm>
            <a:off x="323528" y="318255"/>
            <a:ext cx="1008112" cy="806489"/>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a Project?</a:t>
            </a:r>
            <a:endParaRPr lang="en-CA" dirty="0"/>
          </a:p>
        </p:txBody>
      </p:sp>
      <p:sp>
        <p:nvSpPr>
          <p:cNvPr id="5" name="TextBox 4"/>
          <p:cNvSpPr txBox="1"/>
          <p:nvPr/>
        </p:nvSpPr>
        <p:spPr>
          <a:xfrm>
            <a:off x="214282" y="6423139"/>
            <a:ext cx="3929090" cy="246221"/>
          </a:xfrm>
          <a:prstGeom prst="rect">
            <a:avLst/>
          </a:prstGeom>
          <a:noFill/>
        </p:spPr>
        <p:txBody>
          <a:bodyPr wrap="square" rtlCol="0">
            <a:spAutoFit/>
          </a:bodyPr>
          <a:lstStyle/>
          <a:p>
            <a:r>
              <a:rPr lang="en-CA" sz="1000" b="1" dirty="0" smtClean="0">
                <a:solidFill>
                  <a:schemeClr val="bg1"/>
                </a:solidFill>
              </a:rPr>
              <a:t>Initiation </a:t>
            </a:r>
            <a:r>
              <a:rPr lang="en-CA" sz="1000" b="1" dirty="0" smtClean="0">
                <a:solidFill>
                  <a:schemeClr val="accent3">
                    <a:lumMod val="60000"/>
                    <a:lumOff val="40000"/>
                  </a:schemeClr>
                </a:solidFill>
                <a:sym typeface="Wingdings"/>
              </a:rPr>
              <a:t> Definition  Planning  Execution  Close-Out</a:t>
            </a:r>
            <a:endParaRPr lang="en-US" sz="1000" b="1" dirty="0">
              <a:solidFill>
                <a:schemeClr val="accent3">
                  <a:lumMod val="60000"/>
                  <a:lumOff val="40000"/>
                </a:schemeClr>
              </a:solidFill>
            </a:endParaRPr>
          </a:p>
        </p:txBody>
      </p:sp>
      <p:sp>
        <p:nvSpPr>
          <p:cNvPr id="6" name="Content Placeholder 2"/>
          <p:cNvSpPr txBox="1">
            <a:spLocks/>
          </p:cNvSpPr>
          <p:nvPr/>
        </p:nvSpPr>
        <p:spPr>
          <a:xfrm>
            <a:off x="755576" y="2276872"/>
            <a:ext cx="7632848" cy="2304256"/>
          </a:xfrm>
          <a:prstGeom prst="rect">
            <a:avLst/>
          </a:prstGeom>
          <a:solidFill>
            <a:srgbClr val="C0E399"/>
          </a:solidFill>
        </p:spPr>
        <p:txBody>
          <a:bodyPr vert="horz" tIns="36000" rIns="468000" anchor="ctr">
            <a:normAutofit/>
          </a:bodyPr>
          <a:lstStyle/>
          <a:p>
            <a:pPr marL="354013" lvl="0" indent="3175" algn="ctr" fontAlgn="auto">
              <a:lnSpc>
                <a:spcPct val="150000"/>
              </a:lnSpc>
              <a:spcBef>
                <a:spcPts val="1200"/>
              </a:spcBef>
              <a:spcAft>
                <a:spcPts val="0"/>
              </a:spcAft>
              <a:buClr>
                <a:schemeClr val="accent3"/>
              </a:buClr>
              <a:buSzPct val="100000"/>
              <a:defRPr/>
            </a:pPr>
            <a:r>
              <a:rPr lang="en-CA" sz="2400" dirty="0" smtClean="0">
                <a:latin typeface="Arial" pitchFamily="34" charset="0"/>
                <a:cs typeface="Arial" pitchFamily="34" charset="0"/>
              </a:rPr>
              <a:t>A project is a </a:t>
            </a:r>
            <a:r>
              <a:rPr lang="en-CA" sz="2400" b="1" dirty="0" smtClean="0">
                <a:latin typeface="Arial" pitchFamily="34" charset="0"/>
                <a:cs typeface="Arial" pitchFamily="34" charset="0"/>
              </a:rPr>
              <a:t>time-limited</a:t>
            </a:r>
            <a:r>
              <a:rPr lang="en-CA" sz="2400" dirty="0" smtClean="0">
                <a:latin typeface="Arial" pitchFamily="34" charset="0"/>
                <a:cs typeface="Arial" pitchFamily="34" charset="0"/>
              </a:rPr>
              <a:t> method to complete a series of activities leading to a </a:t>
            </a:r>
            <a:r>
              <a:rPr lang="en-CA" sz="2400" b="1" dirty="0" smtClean="0">
                <a:latin typeface="Arial" pitchFamily="34" charset="0"/>
                <a:cs typeface="Arial" pitchFamily="34" charset="0"/>
              </a:rPr>
              <a:t>specific outcome </a:t>
            </a:r>
            <a:r>
              <a:rPr lang="en-CA" sz="2400" dirty="0" smtClean="0">
                <a:latin typeface="Arial" pitchFamily="34" charset="0"/>
                <a:cs typeface="Arial" pitchFamily="34" charset="0"/>
              </a:rPr>
              <a:t>given a </a:t>
            </a:r>
            <a:r>
              <a:rPr lang="en-CA" sz="2400" b="1" dirty="0" smtClean="0">
                <a:latin typeface="Arial" pitchFamily="34" charset="0"/>
                <a:cs typeface="Arial" pitchFamily="34" charset="0"/>
              </a:rPr>
              <a:t>fixed timescale and resources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a Project?</a:t>
            </a:r>
            <a:endParaRPr lang="en-CA" dirty="0"/>
          </a:p>
        </p:txBody>
      </p:sp>
      <p:sp>
        <p:nvSpPr>
          <p:cNvPr id="16386" name="Content Placeholder 2"/>
          <p:cNvSpPr>
            <a:spLocks noGrp="1"/>
          </p:cNvSpPr>
          <p:nvPr>
            <p:ph sz="quarter" idx="1"/>
          </p:nvPr>
        </p:nvSpPr>
        <p:spPr>
          <a:xfrm>
            <a:off x="467544" y="1700808"/>
            <a:ext cx="8064896" cy="4572000"/>
          </a:xfrm>
        </p:spPr>
        <p:txBody>
          <a:bodyPr>
            <a:normAutofit/>
          </a:bodyPr>
          <a:lstStyle/>
          <a:p>
            <a:pPr marL="457200" indent="-457200">
              <a:buClr>
                <a:schemeClr val="accent3">
                  <a:lumMod val="75000"/>
                </a:schemeClr>
              </a:buClr>
              <a:buSzPct val="100000"/>
            </a:pPr>
            <a:r>
              <a:rPr lang="en-CA" dirty="0" smtClean="0"/>
              <a:t>Any workplace has 2 types of activities</a:t>
            </a:r>
          </a:p>
          <a:p>
            <a:pPr marL="922337" lvl="1" indent="-457200">
              <a:buClr>
                <a:schemeClr val="accent3">
                  <a:lumMod val="75000"/>
                </a:schemeClr>
              </a:buClr>
              <a:buSzPct val="100000"/>
            </a:pPr>
            <a:r>
              <a:rPr lang="en-CA" dirty="0" smtClean="0">
                <a:solidFill>
                  <a:schemeClr val="tx1"/>
                </a:solidFill>
              </a:rPr>
              <a:t>Ongoing operations (e.g. programme)</a:t>
            </a:r>
          </a:p>
          <a:p>
            <a:pPr marL="922337" lvl="1" indent="-457200">
              <a:buClr>
                <a:schemeClr val="accent3">
                  <a:lumMod val="75000"/>
                </a:schemeClr>
              </a:buClr>
              <a:buSzPct val="100000"/>
            </a:pPr>
            <a:r>
              <a:rPr lang="en-CA" dirty="0" smtClean="0">
                <a:solidFill>
                  <a:schemeClr val="tx1"/>
                </a:solidFill>
              </a:rPr>
              <a:t>One-time tasks (e.g. project)</a:t>
            </a:r>
          </a:p>
        </p:txBody>
      </p:sp>
      <p:sp>
        <p:nvSpPr>
          <p:cNvPr id="5" name="TextBox 4"/>
          <p:cNvSpPr txBox="1"/>
          <p:nvPr/>
        </p:nvSpPr>
        <p:spPr>
          <a:xfrm>
            <a:off x="214282" y="6423139"/>
            <a:ext cx="3929090" cy="246221"/>
          </a:xfrm>
          <a:prstGeom prst="rect">
            <a:avLst/>
          </a:prstGeom>
          <a:noFill/>
        </p:spPr>
        <p:txBody>
          <a:bodyPr wrap="square" rtlCol="0">
            <a:spAutoFit/>
          </a:bodyPr>
          <a:lstStyle/>
          <a:p>
            <a:r>
              <a:rPr lang="en-CA" sz="1000" b="1" dirty="0" smtClean="0">
                <a:solidFill>
                  <a:schemeClr val="bg1"/>
                </a:solidFill>
              </a:rPr>
              <a:t>Initiation </a:t>
            </a:r>
            <a:r>
              <a:rPr lang="en-CA" sz="1000" b="1" dirty="0" smtClean="0">
                <a:solidFill>
                  <a:schemeClr val="accent3">
                    <a:lumMod val="60000"/>
                    <a:lumOff val="40000"/>
                  </a:schemeClr>
                </a:solidFill>
                <a:sym typeface="Wingdings"/>
              </a:rPr>
              <a:t> Definition  Planning  Execution  Close-Out</a:t>
            </a:r>
            <a:endParaRPr lang="en-US" sz="1000" b="1" dirty="0">
              <a:solidFill>
                <a:schemeClr val="accent3">
                  <a:lumMod val="60000"/>
                  <a:lumOff val="40000"/>
                </a:schemeClr>
              </a:solidFill>
            </a:endParaRPr>
          </a:p>
        </p:txBody>
      </p:sp>
      <p:sp>
        <p:nvSpPr>
          <p:cNvPr id="6" name="Content Placeholder 2"/>
          <p:cNvSpPr txBox="1">
            <a:spLocks/>
          </p:cNvSpPr>
          <p:nvPr/>
        </p:nvSpPr>
        <p:spPr>
          <a:xfrm>
            <a:off x="644056" y="3743158"/>
            <a:ext cx="7920880" cy="2088232"/>
          </a:xfrm>
          <a:prstGeom prst="rect">
            <a:avLst/>
          </a:prstGeom>
          <a:solidFill>
            <a:srgbClr val="C0E399"/>
          </a:solidFill>
        </p:spPr>
        <p:txBody>
          <a:bodyPr vert="horz" tIns="36000" rIns="468000" anchor="ctr">
            <a:noAutofit/>
          </a:bodyPr>
          <a:lstStyle/>
          <a:p>
            <a:pPr marL="354013" lvl="0" indent="3175" algn="ctr" fontAlgn="auto">
              <a:lnSpc>
                <a:spcPct val="150000"/>
              </a:lnSpc>
              <a:spcBef>
                <a:spcPts val="1200"/>
              </a:spcBef>
              <a:spcAft>
                <a:spcPts val="0"/>
              </a:spcAft>
              <a:buClr>
                <a:schemeClr val="accent3"/>
              </a:buClr>
              <a:buSzPct val="100000"/>
              <a:defRPr/>
            </a:pPr>
            <a:r>
              <a:rPr lang="en-US" sz="2400" b="1" dirty="0" smtClean="0">
                <a:latin typeface="Arial" pitchFamily="34" charset="0"/>
                <a:cs typeface="Arial" pitchFamily="34" charset="0"/>
              </a:rPr>
              <a:t>Two unique characteristics </a:t>
            </a:r>
            <a:r>
              <a:rPr lang="en-US" sz="2400" dirty="0" smtClean="0">
                <a:latin typeface="Arial" pitchFamily="34" charset="0"/>
                <a:cs typeface="Arial" pitchFamily="34" charset="0"/>
              </a:rPr>
              <a:t>of projects:</a:t>
            </a:r>
          </a:p>
          <a:p>
            <a:pPr marL="354013" lvl="0" indent="3175" fontAlgn="auto">
              <a:lnSpc>
                <a:spcPct val="150000"/>
              </a:lnSpc>
              <a:spcBef>
                <a:spcPts val="1200"/>
              </a:spcBef>
              <a:spcAft>
                <a:spcPts val="0"/>
              </a:spcAft>
              <a:buClr>
                <a:schemeClr val="accent3"/>
              </a:buClr>
              <a:buSzPct val="100000"/>
              <a:defRPr/>
            </a:pPr>
            <a:r>
              <a:rPr lang="en-US" sz="2400" b="1" dirty="0" smtClean="0">
                <a:latin typeface="Arial" pitchFamily="34" charset="0"/>
                <a:cs typeface="Arial" pitchFamily="34" charset="0"/>
              </a:rPr>
              <a:t>1. Defined start and end </a:t>
            </a:r>
            <a:r>
              <a:rPr lang="en-US" sz="2400" dirty="0" smtClean="0">
                <a:latin typeface="Arial" pitchFamily="34" charset="0"/>
                <a:cs typeface="Arial" pitchFamily="34" charset="0"/>
              </a:rPr>
              <a:t>(i.e. temporary, one-time)</a:t>
            </a:r>
          </a:p>
          <a:p>
            <a:pPr marL="354013" lvl="0" indent="3175" fontAlgn="auto">
              <a:lnSpc>
                <a:spcPct val="150000"/>
              </a:lnSpc>
              <a:spcBef>
                <a:spcPts val="0"/>
              </a:spcBef>
              <a:spcAft>
                <a:spcPts val="0"/>
              </a:spcAft>
              <a:buClr>
                <a:schemeClr val="accent3"/>
              </a:buClr>
              <a:buSzPct val="100000"/>
              <a:defRPr/>
            </a:pPr>
            <a:r>
              <a:rPr lang="en-US" sz="2400" b="1" dirty="0" smtClean="0">
                <a:latin typeface="Arial" pitchFamily="34" charset="0"/>
                <a:cs typeface="Arial" pitchFamily="34" charset="0"/>
              </a:rPr>
              <a:t>2. </a:t>
            </a:r>
            <a:r>
              <a:rPr lang="en-US" sz="2400" dirty="0" smtClean="0">
                <a:latin typeface="Arial" pitchFamily="34" charset="0"/>
                <a:cs typeface="Arial" pitchFamily="34" charset="0"/>
              </a:rPr>
              <a:t>Creates a </a:t>
            </a:r>
            <a:r>
              <a:rPr lang="en-US" sz="2400" b="1" dirty="0" smtClean="0">
                <a:latin typeface="Arial" pitchFamily="34" charset="0"/>
                <a:cs typeface="Arial" pitchFamily="34" charset="0"/>
              </a:rPr>
              <a:t>unique product or service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Project Management or Not?</a:t>
            </a:r>
            <a:endParaRPr lang="en-CA" dirty="0"/>
          </a:p>
        </p:txBody>
      </p:sp>
      <p:sp>
        <p:nvSpPr>
          <p:cNvPr id="16386" name="Content Placeholder 2"/>
          <p:cNvSpPr>
            <a:spLocks noGrp="1"/>
          </p:cNvSpPr>
          <p:nvPr>
            <p:ph sz="quarter" idx="1"/>
          </p:nvPr>
        </p:nvSpPr>
        <p:spPr/>
        <p:txBody>
          <a:bodyPr>
            <a:normAutofit/>
          </a:bodyPr>
          <a:lstStyle/>
          <a:p>
            <a:pPr marL="457200" indent="-457200">
              <a:buClr>
                <a:schemeClr val="accent3">
                  <a:lumMod val="75000"/>
                </a:schemeClr>
              </a:buClr>
              <a:buSzPct val="100000"/>
            </a:pPr>
            <a:r>
              <a:rPr lang="en-CA" dirty="0" smtClean="0"/>
              <a:t>Projects</a:t>
            </a:r>
          </a:p>
          <a:p>
            <a:pPr marL="922337" lvl="1" indent="-457200">
              <a:buClr>
                <a:schemeClr val="accent3">
                  <a:lumMod val="75000"/>
                </a:schemeClr>
              </a:buClr>
              <a:buSzPct val="100000"/>
            </a:pPr>
            <a:r>
              <a:rPr lang="en-CA" dirty="0" smtClean="0">
                <a:solidFill>
                  <a:schemeClr val="tx1"/>
                </a:solidFill>
              </a:rPr>
              <a:t>Canada</a:t>
            </a:r>
          </a:p>
          <a:p>
            <a:pPr marL="1268412" lvl="2" indent="-457200">
              <a:buClr>
                <a:schemeClr val="accent3">
                  <a:lumMod val="75000"/>
                </a:schemeClr>
              </a:buClr>
              <a:buSzPct val="100000"/>
            </a:pPr>
            <a:r>
              <a:rPr lang="en-CA" dirty="0" smtClean="0"/>
              <a:t>Electronic Health Record</a:t>
            </a:r>
          </a:p>
          <a:p>
            <a:pPr marL="1268412" lvl="2" indent="-457200">
              <a:buClr>
                <a:schemeClr val="accent3">
                  <a:lumMod val="75000"/>
                </a:schemeClr>
              </a:buClr>
              <a:buSzPct val="100000"/>
            </a:pPr>
            <a:r>
              <a:rPr lang="en-CA" dirty="0" smtClean="0"/>
              <a:t>WHO Safe Surgery Checklist</a:t>
            </a:r>
          </a:p>
          <a:p>
            <a:pPr marL="1268412" lvl="2" indent="-457200">
              <a:buClr>
                <a:schemeClr val="accent3">
                  <a:lumMod val="75000"/>
                </a:schemeClr>
              </a:buClr>
              <a:buSzPct val="100000"/>
            </a:pPr>
            <a:r>
              <a:rPr lang="en-CA" dirty="0" smtClean="0"/>
              <a:t>AHS Patient Safety Reporting System</a:t>
            </a:r>
          </a:p>
          <a:p>
            <a:pPr marL="922337" lvl="1" indent="-457200">
              <a:buClr>
                <a:schemeClr val="accent3">
                  <a:lumMod val="75000"/>
                </a:schemeClr>
              </a:buClr>
              <a:buSzPct val="100000"/>
            </a:pPr>
            <a:r>
              <a:rPr lang="en-CA" dirty="0" smtClean="0">
                <a:solidFill>
                  <a:schemeClr val="tx1"/>
                </a:solidFill>
              </a:rPr>
              <a:t>Tanzania</a:t>
            </a:r>
          </a:p>
          <a:p>
            <a:pPr marL="1268412" lvl="2" indent="-457200">
              <a:buClr>
                <a:schemeClr val="accent3">
                  <a:lumMod val="75000"/>
                </a:schemeClr>
              </a:buClr>
              <a:buSzPct val="100000"/>
            </a:pPr>
            <a:r>
              <a:rPr lang="en-CA" dirty="0" smtClean="0"/>
              <a:t>Pathfinder International – Community home-based care</a:t>
            </a:r>
          </a:p>
          <a:p>
            <a:pPr marL="1268412" lvl="2" indent="-457200">
              <a:buClr>
                <a:schemeClr val="accent3">
                  <a:lumMod val="75000"/>
                </a:schemeClr>
              </a:buClr>
              <a:buSzPct val="100000"/>
            </a:pPr>
            <a:r>
              <a:rPr lang="en-CA" dirty="0" smtClean="0"/>
              <a:t>AMREF - HIV voluntary counselling and testing services</a:t>
            </a:r>
          </a:p>
          <a:p>
            <a:pPr marL="1268412" lvl="2" indent="-457200">
              <a:buClr>
                <a:schemeClr val="accent3">
                  <a:lumMod val="75000"/>
                </a:schemeClr>
              </a:buClr>
              <a:buSzPct val="100000"/>
            </a:pPr>
            <a:r>
              <a:rPr lang="en-CA" dirty="0" smtClean="0"/>
              <a:t>SDC – Insecticide-treated bed-net distribution</a:t>
            </a:r>
          </a:p>
          <a:p>
            <a:pPr marL="457200" indent="-457200">
              <a:buClr>
                <a:schemeClr val="accent3">
                  <a:lumMod val="75000"/>
                </a:schemeClr>
              </a:buClr>
              <a:buSzPct val="100000"/>
            </a:pPr>
            <a:r>
              <a:rPr lang="en-CA" dirty="0" smtClean="0"/>
              <a:t>Not Projects</a:t>
            </a:r>
          </a:p>
          <a:p>
            <a:pPr marL="922337" lvl="1" indent="-457200">
              <a:buClr>
                <a:schemeClr val="accent3">
                  <a:lumMod val="75000"/>
                </a:schemeClr>
              </a:buClr>
              <a:buSzPct val="100000"/>
            </a:pPr>
            <a:r>
              <a:rPr lang="en-CA" dirty="0" smtClean="0">
                <a:solidFill>
                  <a:schemeClr val="tx1"/>
                </a:solidFill>
              </a:rPr>
              <a:t>Routine vaccination, HIV treatment, ongoing research</a:t>
            </a:r>
          </a:p>
          <a:p>
            <a:pPr marL="922337" lvl="1" indent="-457200">
              <a:buClr>
                <a:schemeClr val="accent3">
                  <a:lumMod val="75000"/>
                </a:schemeClr>
              </a:buClr>
              <a:buSzPct val="100000"/>
            </a:pPr>
            <a:endParaRPr lang="en-CA" dirty="0" smtClean="0"/>
          </a:p>
        </p:txBody>
      </p:sp>
      <p:pic>
        <p:nvPicPr>
          <p:cNvPr id="282626" name="Picture 2" descr="http://upload.wikimedia.org/wikipedia/commons/3/34/WHO.png"/>
          <p:cNvPicPr>
            <a:picLocks noChangeAspect="1" noChangeArrowheads="1"/>
          </p:cNvPicPr>
          <p:nvPr/>
        </p:nvPicPr>
        <p:blipFill>
          <a:blip r:embed="rId3" cstate="print"/>
          <a:srcRect/>
          <a:stretch>
            <a:fillRect/>
          </a:stretch>
        </p:blipFill>
        <p:spPr bwMode="auto">
          <a:xfrm>
            <a:off x="5940152" y="1700808"/>
            <a:ext cx="2745398" cy="2088232"/>
          </a:xfrm>
          <a:prstGeom prst="rect">
            <a:avLst/>
          </a:prstGeom>
          <a:noFill/>
        </p:spPr>
      </p:pic>
      <p:sp>
        <p:nvSpPr>
          <p:cNvPr id="7" name="TextBox 6"/>
          <p:cNvSpPr txBox="1"/>
          <p:nvPr/>
        </p:nvSpPr>
        <p:spPr>
          <a:xfrm>
            <a:off x="214282" y="6423139"/>
            <a:ext cx="3929090" cy="246221"/>
          </a:xfrm>
          <a:prstGeom prst="rect">
            <a:avLst/>
          </a:prstGeom>
          <a:noFill/>
        </p:spPr>
        <p:txBody>
          <a:bodyPr wrap="square" rtlCol="0">
            <a:spAutoFit/>
          </a:bodyPr>
          <a:lstStyle/>
          <a:p>
            <a:r>
              <a:rPr lang="en-CA" sz="1000" b="1" dirty="0" smtClean="0">
                <a:solidFill>
                  <a:schemeClr val="bg1"/>
                </a:solidFill>
              </a:rPr>
              <a:t>Initiation </a:t>
            </a:r>
            <a:r>
              <a:rPr lang="en-CA" sz="1000" b="1" dirty="0" smtClean="0">
                <a:solidFill>
                  <a:schemeClr val="accent3">
                    <a:lumMod val="60000"/>
                    <a:lumOff val="40000"/>
                  </a:schemeClr>
                </a:solidFill>
                <a:sym typeface="Wingdings"/>
              </a:rPr>
              <a:t> Definition  Planning  Execution  Close-Out</a:t>
            </a:r>
            <a:endParaRPr lang="en-US" sz="1000" b="1" dirty="0">
              <a:solidFill>
                <a:schemeClr val="accent3">
                  <a:lumMod val="60000"/>
                  <a:lumOff val="4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Many Ways to “Get Things Done”</a:t>
            </a:r>
            <a:endParaRPr lang="en-CA" dirty="0"/>
          </a:p>
        </p:txBody>
      </p:sp>
      <p:sp>
        <p:nvSpPr>
          <p:cNvPr id="16386" name="Content Placeholder 2"/>
          <p:cNvSpPr>
            <a:spLocks noGrp="1"/>
          </p:cNvSpPr>
          <p:nvPr>
            <p:ph sz="quarter" idx="1"/>
          </p:nvPr>
        </p:nvSpPr>
        <p:spPr/>
        <p:txBody>
          <a:bodyPr>
            <a:normAutofit/>
          </a:bodyPr>
          <a:lstStyle/>
          <a:p>
            <a:pPr marL="457200" indent="-457200">
              <a:buClr>
                <a:schemeClr val="accent3">
                  <a:lumMod val="75000"/>
                </a:schemeClr>
              </a:buClr>
              <a:buSzPct val="100000"/>
            </a:pPr>
            <a:r>
              <a:rPr lang="en-CA" dirty="0" smtClean="0"/>
              <a:t>Alternatives to project management:</a:t>
            </a:r>
          </a:p>
          <a:p>
            <a:pPr marL="922337" lvl="1" indent="-457200">
              <a:buClr>
                <a:schemeClr val="accent3">
                  <a:lumMod val="75000"/>
                </a:schemeClr>
              </a:buClr>
              <a:buSzPct val="100000"/>
            </a:pPr>
            <a:r>
              <a:rPr lang="en-CA" dirty="0" smtClean="0">
                <a:solidFill>
                  <a:schemeClr val="tx1"/>
                </a:solidFill>
              </a:rPr>
              <a:t>Just Do It  - “Roll up your sleeves”</a:t>
            </a:r>
          </a:p>
          <a:p>
            <a:pPr marL="922337" lvl="1" indent="-457200">
              <a:buClr>
                <a:schemeClr val="accent3">
                  <a:lumMod val="75000"/>
                </a:schemeClr>
              </a:buClr>
              <a:buSzPct val="100000"/>
            </a:pPr>
            <a:r>
              <a:rPr lang="en-CA" dirty="0" smtClean="0">
                <a:solidFill>
                  <a:schemeClr val="tx1"/>
                </a:solidFill>
              </a:rPr>
              <a:t>Collaborative – “Meetings, meetings, meetings”</a:t>
            </a:r>
          </a:p>
          <a:p>
            <a:pPr marL="922337" lvl="1" indent="-457200">
              <a:buClr>
                <a:schemeClr val="accent3">
                  <a:lumMod val="75000"/>
                </a:schemeClr>
              </a:buClr>
              <a:buSzPct val="100000"/>
            </a:pPr>
            <a:r>
              <a:rPr lang="en-CA" dirty="0" smtClean="0">
                <a:solidFill>
                  <a:schemeClr val="tx1"/>
                </a:solidFill>
              </a:rPr>
              <a:t>Divide and Conquer – “Let’s break it down”</a:t>
            </a:r>
          </a:p>
          <a:p>
            <a:pPr marL="922337" lvl="1" indent="-457200">
              <a:buClr>
                <a:schemeClr val="accent3">
                  <a:lumMod val="75000"/>
                </a:schemeClr>
              </a:buClr>
              <a:buSzPct val="100000"/>
            </a:pPr>
            <a:r>
              <a:rPr lang="en-CA" dirty="0" smtClean="0">
                <a:solidFill>
                  <a:schemeClr val="tx1"/>
                </a:solidFill>
              </a:rPr>
              <a:t>Old Faithful – “Go with what works”</a:t>
            </a:r>
          </a:p>
          <a:p>
            <a:pPr marL="922337" lvl="1" indent="-457200">
              <a:buClr>
                <a:schemeClr val="accent3">
                  <a:lumMod val="75000"/>
                </a:schemeClr>
              </a:buClr>
              <a:buSzPct val="100000"/>
            </a:pPr>
            <a:r>
              <a:rPr lang="en-CA" dirty="0" smtClean="0">
                <a:solidFill>
                  <a:schemeClr val="tx1"/>
                </a:solidFill>
              </a:rPr>
              <a:t>“To Do” List – “Mark it down and it will get done”</a:t>
            </a:r>
          </a:p>
          <a:p>
            <a:pPr marL="922337" lvl="1" indent="-457200">
              <a:buClr>
                <a:schemeClr val="accent3">
                  <a:lumMod val="75000"/>
                </a:schemeClr>
              </a:buClr>
              <a:buSzPct val="100000"/>
            </a:pPr>
            <a:r>
              <a:rPr lang="en-CA" dirty="0" smtClean="0">
                <a:solidFill>
                  <a:schemeClr val="tx1"/>
                </a:solidFill>
              </a:rPr>
              <a:t>Others…</a:t>
            </a:r>
          </a:p>
        </p:txBody>
      </p:sp>
      <p:sp>
        <p:nvSpPr>
          <p:cNvPr id="5" name="TextBox 4"/>
          <p:cNvSpPr txBox="1"/>
          <p:nvPr/>
        </p:nvSpPr>
        <p:spPr>
          <a:xfrm>
            <a:off x="214282" y="6423139"/>
            <a:ext cx="3929090" cy="246221"/>
          </a:xfrm>
          <a:prstGeom prst="rect">
            <a:avLst/>
          </a:prstGeom>
          <a:noFill/>
        </p:spPr>
        <p:txBody>
          <a:bodyPr wrap="square" rtlCol="0">
            <a:spAutoFit/>
          </a:bodyPr>
          <a:lstStyle/>
          <a:p>
            <a:r>
              <a:rPr lang="en-CA" sz="1000" b="1" dirty="0" smtClean="0">
                <a:solidFill>
                  <a:schemeClr val="bg1"/>
                </a:solidFill>
              </a:rPr>
              <a:t>Initiation </a:t>
            </a:r>
            <a:r>
              <a:rPr lang="en-CA" sz="1000" b="1" dirty="0" smtClean="0">
                <a:solidFill>
                  <a:schemeClr val="accent3">
                    <a:lumMod val="60000"/>
                    <a:lumOff val="40000"/>
                  </a:schemeClr>
                </a:solidFill>
                <a:sym typeface="Wingdings"/>
              </a:rPr>
              <a:t> Definition  Planning  Execution  Close-Out</a:t>
            </a:r>
            <a:endParaRPr lang="en-US" sz="1000" b="1" dirty="0">
              <a:solidFill>
                <a:schemeClr val="accent3">
                  <a:lumMod val="60000"/>
                  <a:lumOff val="40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Benefits</a:t>
            </a:r>
            <a:endParaRPr lang="en-CA" dirty="0"/>
          </a:p>
        </p:txBody>
      </p:sp>
      <p:sp>
        <p:nvSpPr>
          <p:cNvPr id="16386" name="Content Placeholder 2"/>
          <p:cNvSpPr>
            <a:spLocks noGrp="1"/>
          </p:cNvSpPr>
          <p:nvPr>
            <p:ph sz="quarter" idx="1"/>
          </p:nvPr>
        </p:nvSpPr>
        <p:spPr>
          <a:xfrm>
            <a:off x="467544" y="1700808"/>
            <a:ext cx="7848872" cy="4572000"/>
          </a:xfrm>
        </p:spPr>
        <p:txBody>
          <a:bodyPr>
            <a:normAutofit/>
          </a:bodyPr>
          <a:lstStyle/>
          <a:p>
            <a:pPr marL="457200" indent="-457200">
              <a:buClr>
                <a:schemeClr val="accent3">
                  <a:lumMod val="75000"/>
                </a:schemeClr>
              </a:buClr>
              <a:buSzPct val="100000"/>
            </a:pPr>
            <a:r>
              <a:rPr lang="en-CA" dirty="0" smtClean="0"/>
              <a:t>Effective and efficient way of “getting things done”</a:t>
            </a:r>
          </a:p>
          <a:p>
            <a:pPr marL="922337" lvl="1" indent="-457200">
              <a:buClr>
                <a:schemeClr val="accent3">
                  <a:lumMod val="75000"/>
                </a:schemeClr>
              </a:buClr>
              <a:buSzPct val="100000"/>
            </a:pPr>
            <a:r>
              <a:rPr lang="en-CA" dirty="0" smtClean="0">
                <a:solidFill>
                  <a:schemeClr val="tx1"/>
                </a:solidFill>
              </a:rPr>
              <a:t>Effective – right outcomes</a:t>
            </a:r>
          </a:p>
          <a:p>
            <a:pPr marL="922337" lvl="1" indent="-457200">
              <a:buClr>
                <a:schemeClr val="accent3">
                  <a:lumMod val="75000"/>
                </a:schemeClr>
              </a:buClr>
              <a:buSzPct val="100000"/>
            </a:pPr>
            <a:r>
              <a:rPr lang="en-CA" dirty="0" smtClean="0">
                <a:solidFill>
                  <a:schemeClr val="tx1"/>
                </a:solidFill>
              </a:rPr>
              <a:t>Efficient – minimal use of resources</a:t>
            </a:r>
          </a:p>
          <a:p>
            <a:pPr marL="457200" indent="-457200">
              <a:buClr>
                <a:schemeClr val="accent3">
                  <a:lumMod val="75000"/>
                </a:schemeClr>
              </a:buClr>
              <a:buSzPct val="100000"/>
            </a:pPr>
            <a:r>
              <a:rPr lang="en-CA" dirty="0" smtClean="0"/>
              <a:t>Handles increasing complexity and rates of change</a:t>
            </a:r>
          </a:p>
          <a:p>
            <a:pPr marL="457200" indent="-457200">
              <a:buClr>
                <a:schemeClr val="accent3">
                  <a:lumMod val="75000"/>
                </a:schemeClr>
              </a:buClr>
              <a:buSzPct val="100000"/>
            </a:pPr>
            <a:r>
              <a:rPr lang="en-CA" dirty="0" smtClean="0"/>
              <a:t>Builds team confidence in addressing health priorities</a:t>
            </a:r>
          </a:p>
        </p:txBody>
      </p:sp>
      <p:sp>
        <p:nvSpPr>
          <p:cNvPr id="7" name="TextBox 6"/>
          <p:cNvSpPr txBox="1"/>
          <p:nvPr/>
        </p:nvSpPr>
        <p:spPr>
          <a:xfrm>
            <a:off x="214282" y="6423139"/>
            <a:ext cx="3929090" cy="246221"/>
          </a:xfrm>
          <a:prstGeom prst="rect">
            <a:avLst/>
          </a:prstGeom>
          <a:noFill/>
        </p:spPr>
        <p:txBody>
          <a:bodyPr wrap="square" rtlCol="0">
            <a:spAutoFit/>
          </a:bodyPr>
          <a:lstStyle/>
          <a:p>
            <a:r>
              <a:rPr lang="en-CA" sz="1000" b="1" dirty="0" smtClean="0">
                <a:solidFill>
                  <a:schemeClr val="bg1"/>
                </a:solidFill>
              </a:rPr>
              <a:t>Initiation </a:t>
            </a:r>
            <a:r>
              <a:rPr lang="en-CA" sz="1000" b="1" dirty="0" smtClean="0">
                <a:solidFill>
                  <a:schemeClr val="accent3">
                    <a:lumMod val="60000"/>
                    <a:lumOff val="40000"/>
                  </a:schemeClr>
                </a:solidFill>
                <a:sym typeface="Wingdings"/>
              </a:rPr>
              <a:t> Definition  Planning  Execution  Close-Out</a:t>
            </a:r>
            <a:endParaRPr lang="en-US" sz="1000" b="1" dirty="0">
              <a:solidFill>
                <a:schemeClr val="accent3">
                  <a:lumMod val="60000"/>
                  <a:lumOff val="4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Limitations</a:t>
            </a:r>
            <a:endParaRPr lang="en-CA" dirty="0"/>
          </a:p>
        </p:txBody>
      </p:sp>
      <p:sp>
        <p:nvSpPr>
          <p:cNvPr id="16386" name="Content Placeholder 2"/>
          <p:cNvSpPr>
            <a:spLocks noGrp="1"/>
          </p:cNvSpPr>
          <p:nvPr>
            <p:ph sz="quarter" idx="1"/>
          </p:nvPr>
        </p:nvSpPr>
        <p:spPr/>
        <p:txBody>
          <a:bodyPr>
            <a:normAutofit/>
          </a:bodyPr>
          <a:lstStyle/>
          <a:p>
            <a:r>
              <a:rPr lang="en-CA" dirty="0" smtClean="0"/>
              <a:t>Applies only for activities with</a:t>
            </a:r>
          </a:p>
          <a:p>
            <a:pPr lvl="1"/>
            <a:r>
              <a:rPr lang="en-CA" dirty="0" smtClean="0">
                <a:solidFill>
                  <a:schemeClr val="tx1"/>
                </a:solidFill>
              </a:rPr>
              <a:t>Defined start and end (i.e. temporary, one-time)</a:t>
            </a:r>
          </a:p>
          <a:p>
            <a:pPr lvl="1"/>
            <a:r>
              <a:rPr lang="en-CA" dirty="0" smtClean="0">
                <a:solidFill>
                  <a:schemeClr val="tx1"/>
                </a:solidFill>
              </a:rPr>
              <a:t>Creating a unique product or service </a:t>
            </a:r>
          </a:p>
          <a:p>
            <a:r>
              <a:rPr lang="en-CA" dirty="0" smtClean="0"/>
              <a:t>Not for emergencies</a:t>
            </a:r>
          </a:p>
          <a:p>
            <a:r>
              <a:rPr lang="en-CA" dirty="0" smtClean="0"/>
              <a:t>Requires cultural adaptation</a:t>
            </a:r>
          </a:p>
          <a:p>
            <a:r>
              <a:rPr lang="en-CA" dirty="0" smtClean="0"/>
              <a:t>Unique requirements</a:t>
            </a:r>
          </a:p>
          <a:p>
            <a:pPr lvl="1"/>
            <a:r>
              <a:rPr lang="en-CA" dirty="0" smtClean="0">
                <a:solidFill>
                  <a:schemeClr val="tx1"/>
                </a:solidFill>
              </a:rPr>
              <a:t>Personnel, authority, budgeting,  controls, communication, etc.</a:t>
            </a:r>
          </a:p>
        </p:txBody>
      </p:sp>
      <p:sp>
        <p:nvSpPr>
          <p:cNvPr id="8" name="TextBox 7"/>
          <p:cNvSpPr txBox="1"/>
          <p:nvPr/>
        </p:nvSpPr>
        <p:spPr>
          <a:xfrm>
            <a:off x="214282" y="6423139"/>
            <a:ext cx="3929090" cy="246221"/>
          </a:xfrm>
          <a:prstGeom prst="rect">
            <a:avLst/>
          </a:prstGeom>
          <a:noFill/>
        </p:spPr>
        <p:txBody>
          <a:bodyPr wrap="square" rtlCol="0">
            <a:spAutoFit/>
          </a:bodyPr>
          <a:lstStyle/>
          <a:p>
            <a:r>
              <a:rPr lang="en-CA" sz="1000" b="1" dirty="0" smtClean="0">
                <a:solidFill>
                  <a:schemeClr val="bg1"/>
                </a:solidFill>
              </a:rPr>
              <a:t>Initiation </a:t>
            </a:r>
            <a:r>
              <a:rPr lang="en-CA" sz="1000" b="1" dirty="0" smtClean="0">
                <a:solidFill>
                  <a:schemeClr val="accent3">
                    <a:lumMod val="60000"/>
                    <a:lumOff val="40000"/>
                  </a:schemeClr>
                </a:solidFill>
                <a:sym typeface="Wingdings"/>
              </a:rPr>
              <a:t> Definition  Planning  Execution  Close-Out</a:t>
            </a:r>
            <a:endParaRPr lang="en-US" sz="1000" b="1" dirty="0">
              <a:solidFill>
                <a:schemeClr val="accent3">
                  <a:lumMod val="60000"/>
                  <a:lumOff val="40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Five Rules for a Successful Project</a:t>
            </a:r>
            <a:endParaRPr lang="en-CA" dirty="0"/>
          </a:p>
        </p:txBody>
      </p:sp>
      <p:graphicFrame>
        <p:nvGraphicFramePr>
          <p:cNvPr id="9" name="Diagram 8"/>
          <p:cNvGraphicFramePr/>
          <p:nvPr/>
        </p:nvGraphicFramePr>
        <p:xfrm>
          <a:off x="755576" y="1813272"/>
          <a:ext cx="7560840" cy="4280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14282" y="6423139"/>
            <a:ext cx="3929090" cy="246221"/>
          </a:xfrm>
          <a:prstGeom prst="rect">
            <a:avLst/>
          </a:prstGeom>
          <a:noFill/>
        </p:spPr>
        <p:txBody>
          <a:bodyPr wrap="square" rtlCol="0">
            <a:spAutoFit/>
          </a:bodyPr>
          <a:lstStyle/>
          <a:p>
            <a:r>
              <a:rPr lang="en-CA" sz="1000" b="1" dirty="0" smtClean="0">
                <a:solidFill>
                  <a:schemeClr val="bg1"/>
                </a:solidFill>
              </a:rPr>
              <a:t>Initiation </a:t>
            </a:r>
            <a:r>
              <a:rPr lang="en-CA" sz="1000" b="1" dirty="0" smtClean="0">
                <a:solidFill>
                  <a:schemeClr val="accent3">
                    <a:lumMod val="60000"/>
                    <a:lumOff val="40000"/>
                  </a:schemeClr>
                </a:solidFill>
                <a:sym typeface="Wingdings"/>
              </a:rPr>
              <a:t> Definition  Planning  Execution  Close-Out</a:t>
            </a:r>
            <a:endParaRPr lang="en-US" sz="1000" b="1" dirty="0">
              <a:solidFill>
                <a:schemeClr val="accent3">
                  <a:lumMod val="60000"/>
                  <a:lumOff val="40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Project is Deemed Successful If…</a:t>
            </a:r>
            <a:endParaRPr lang="en-CA" dirty="0"/>
          </a:p>
        </p:txBody>
      </p:sp>
      <p:sp>
        <p:nvSpPr>
          <p:cNvPr id="9" name="TextBox 8"/>
          <p:cNvSpPr txBox="1"/>
          <p:nvPr/>
        </p:nvSpPr>
        <p:spPr>
          <a:xfrm>
            <a:off x="214282" y="6423139"/>
            <a:ext cx="3929090" cy="246221"/>
          </a:xfrm>
          <a:prstGeom prst="rect">
            <a:avLst/>
          </a:prstGeom>
          <a:noFill/>
        </p:spPr>
        <p:txBody>
          <a:bodyPr wrap="square" rtlCol="0">
            <a:spAutoFit/>
          </a:bodyPr>
          <a:lstStyle/>
          <a:p>
            <a:r>
              <a:rPr lang="en-CA" sz="1000" b="1" dirty="0" smtClean="0">
                <a:solidFill>
                  <a:schemeClr val="bg1"/>
                </a:solidFill>
              </a:rPr>
              <a:t>Initiation </a:t>
            </a:r>
            <a:r>
              <a:rPr lang="en-CA" sz="1000" b="1" dirty="0" smtClean="0">
                <a:solidFill>
                  <a:schemeClr val="accent3">
                    <a:lumMod val="60000"/>
                    <a:lumOff val="40000"/>
                  </a:schemeClr>
                </a:solidFill>
                <a:sym typeface="Wingdings"/>
              </a:rPr>
              <a:t> Definition  Planning  Execution  Close-Out</a:t>
            </a:r>
            <a:endParaRPr lang="en-US" sz="1000" b="1" dirty="0">
              <a:solidFill>
                <a:schemeClr val="accent3">
                  <a:lumMod val="60000"/>
                  <a:lumOff val="40000"/>
                </a:schemeClr>
              </a:solidFill>
            </a:endParaRPr>
          </a:p>
        </p:txBody>
      </p:sp>
      <p:graphicFrame>
        <p:nvGraphicFramePr>
          <p:cNvPr id="14" name="Diagram 13"/>
          <p:cNvGraphicFramePr/>
          <p:nvPr/>
        </p:nvGraphicFramePr>
        <p:xfrm>
          <a:off x="2843808" y="3501008"/>
          <a:ext cx="3384376" cy="2664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p:cNvSpPr txBox="1"/>
          <p:nvPr/>
        </p:nvSpPr>
        <p:spPr>
          <a:xfrm>
            <a:off x="1815818" y="1772816"/>
            <a:ext cx="5544616" cy="1224136"/>
          </a:xfrm>
          <a:prstGeom prst="rect">
            <a:avLst/>
          </a:prstGeom>
          <a:solidFill>
            <a:srgbClr val="C0E399"/>
          </a:solidFill>
        </p:spPr>
        <p:txBody>
          <a:bodyPr wrap="square" rtlCol="0" anchor="ctr" anchorCtr="0">
            <a:noAutofit/>
          </a:bodyPr>
          <a:lstStyle/>
          <a:p>
            <a:pPr algn="ctr"/>
            <a:r>
              <a:rPr lang="en-US" sz="2400" b="1" dirty="0" smtClean="0"/>
              <a:t>The ‘Triple Constraint’:</a:t>
            </a:r>
          </a:p>
          <a:p>
            <a:pPr algn="ctr">
              <a:lnSpc>
                <a:spcPct val="150000"/>
              </a:lnSpc>
            </a:pPr>
            <a:r>
              <a:rPr lang="en-US" sz="2400" b="1" dirty="0" smtClean="0"/>
              <a:t>Outcomes = Time + Resources</a:t>
            </a:r>
            <a:endParaRPr lang="en-US" sz="24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CA" dirty="0" smtClean="0"/>
              <a:t>Section 1</a:t>
            </a:r>
            <a:br>
              <a:rPr lang="en-CA" dirty="0" smtClean="0"/>
            </a:br>
            <a:r>
              <a:rPr lang="en-CA" dirty="0" smtClean="0"/>
              <a:t>Introduction to Project Management</a:t>
            </a:r>
            <a:endParaRPr lang="en-CA" dirty="0"/>
          </a:p>
        </p:txBody>
      </p:sp>
      <p:pic>
        <p:nvPicPr>
          <p:cNvPr id="2050" name="Picture 2"/>
          <p:cNvPicPr>
            <a:picLocks noChangeAspect="1" noChangeArrowheads="1"/>
          </p:cNvPicPr>
          <p:nvPr/>
        </p:nvPicPr>
        <p:blipFill>
          <a:blip r:embed="rId3" cstate="print"/>
          <a:srcRect/>
          <a:stretch>
            <a:fillRect/>
          </a:stretch>
        </p:blipFill>
        <p:spPr bwMode="auto">
          <a:xfrm>
            <a:off x="2843808" y="3140968"/>
            <a:ext cx="3494627" cy="1800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Project is Deemed Successful If…</a:t>
            </a:r>
            <a:endParaRPr lang="en-CA" dirty="0"/>
          </a:p>
        </p:txBody>
      </p:sp>
      <p:sp>
        <p:nvSpPr>
          <p:cNvPr id="9" name="TextBox 8"/>
          <p:cNvSpPr txBox="1"/>
          <p:nvPr/>
        </p:nvSpPr>
        <p:spPr>
          <a:xfrm>
            <a:off x="214282" y="6423139"/>
            <a:ext cx="3929090" cy="246221"/>
          </a:xfrm>
          <a:prstGeom prst="rect">
            <a:avLst/>
          </a:prstGeom>
          <a:noFill/>
        </p:spPr>
        <p:txBody>
          <a:bodyPr wrap="square" rtlCol="0">
            <a:spAutoFit/>
          </a:bodyPr>
          <a:lstStyle/>
          <a:p>
            <a:r>
              <a:rPr lang="en-CA" sz="1000" b="1" dirty="0" smtClean="0">
                <a:solidFill>
                  <a:schemeClr val="bg1"/>
                </a:solidFill>
              </a:rPr>
              <a:t>Initiation </a:t>
            </a:r>
            <a:r>
              <a:rPr lang="en-CA" sz="1000" b="1" dirty="0" smtClean="0">
                <a:solidFill>
                  <a:schemeClr val="accent3">
                    <a:lumMod val="60000"/>
                    <a:lumOff val="40000"/>
                  </a:schemeClr>
                </a:solidFill>
                <a:sym typeface="Wingdings"/>
              </a:rPr>
              <a:t> Definition  Planning  Execution  Close-Out</a:t>
            </a:r>
            <a:endParaRPr lang="en-US" sz="1000" b="1" dirty="0">
              <a:solidFill>
                <a:schemeClr val="accent3">
                  <a:lumMod val="60000"/>
                  <a:lumOff val="40000"/>
                </a:schemeClr>
              </a:solidFill>
            </a:endParaRPr>
          </a:p>
        </p:txBody>
      </p:sp>
      <p:graphicFrame>
        <p:nvGraphicFramePr>
          <p:cNvPr id="8" name="Diagram 7"/>
          <p:cNvGraphicFramePr/>
          <p:nvPr/>
        </p:nvGraphicFramePr>
        <p:xfrm>
          <a:off x="1475656" y="2132856"/>
          <a:ext cx="6264696" cy="42080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2"/>
          <p:cNvSpPr>
            <a:spLocks noGrp="1"/>
          </p:cNvSpPr>
          <p:nvPr>
            <p:ph sz="quarter" idx="1"/>
          </p:nvPr>
        </p:nvSpPr>
        <p:spPr>
          <a:xfrm>
            <a:off x="467544" y="1700808"/>
            <a:ext cx="8208912" cy="4572000"/>
          </a:xfrm>
        </p:spPr>
        <p:txBody>
          <a:bodyPr>
            <a:normAutofit/>
          </a:bodyPr>
          <a:lstStyle/>
          <a:p>
            <a:r>
              <a:rPr lang="en-CA" dirty="0" smtClean="0"/>
              <a:t>Therefore happiness is…</a:t>
            </a:r>
            <a:endParaRPr lang="en-CA" dirty="0" smtClean="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Project Life Cycle</a:t>
            </a:r>
            <a:endParaRPr lang="en-CA" dirty="0"/>
          </a:p>
        </p:txBody>
      </p:sp>
      <p:sp>
        <p:nvSpPr>
          <p:cNvPr id="4" name="TextBox 3"/>
          <p:cNvSpPr txBox="1"/>
          <p:nvPr/>
        </p:nvSpPr>
        <p:spPr>
          <a:xfrm>
            <a:off x="214282" y="6423139"/>
            <a:ext cx="3929090" cy="246221"/>
          </a:xfrm>
          <a:prstGeom prst="rect">
            <a:avLst/>
          </a:prstGeom>
          <a:noFill/>
        </p:spPr>
        <p:txBody>
          <a:bodyPr wrap="square" rtlCol="0">
            <a:spAutoFit/>
          </a:bodyPr>
          <a:lstStyle/>
          <a:p>
            <a:r>
              <a:rPr lang="en-CA" sz="1000" b="1" dirty="0" smtClean="0">
                <a:solidFill>
                  <a:schemeClr val="bg1"/>
                </a:solidFill>
              </a:rPr>
              <a:t>Initiation </a:t>
            </a:r>
            <a:r>
              <a:rPr lang="en-CA" sz="1000" b="1" dirty="0" smtClean="0">
                <a:solidFill>
                  <a:schemeClr val="accent3">
                    <a:lumMod val="60000"/>
                    <a:lumOff val="40000"/>
                  </a:schemeClr>
                </a:solidFill>
                <a:sym typeface="Wingdings"/>
              </a:rPr>
              <a:t> Definition  Planning  Execution  Close-Out</a:t>
            </a:r>
            <a:endParaRPr lang="en-US" sz="1000" b="1" dirty="0">
              <a:solidFill>
                <a:schemeClr val="accent3">
                  <a:lumMod val="60000"/>
                  <a:lumOff val="40000"/>
                </a:schemeClr>
              </a:solidFill>
            </a:endParaRPr>
          </a:p>
        </p:txBody>
      </p:sp>
      <p:pic>
        <p:nvPicPr>
          <p:cNvPr id="1026" name="Picture 2"/>
          <p:cNvPicPr>
            <a:picLocks noChangeAspect="1" noChangeArrowheads="1"/>
          </p:cNvPicPr>
          <p:nvPr/>
        </p:nvPicPr>
        <p:blipFill>
          <a:blip r:embed="rId3" cstate="print"/>
          <a:srcRect/>
          <a:stretch>
            <a:fillRect/>
          </a:stretch>
        </p:blipFill>
        <p:spPr bwMode="auto">
          <a:xfrm>
            <a:off x="3031367" y="4005064"/>
            <a:ext cx="3096344" cy="12694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Project Life Cycle</a:t>
            </a:r>
            <a:endParaRPr lang="en-CA" dirty="0"/>
          </a:p>
        </p:txBody>
      </p:sp>
      <p:sp>
        <p:nvSpPr>
          <p:cNvPr id="16386" name="Content Placeholder 2"/>
          <p:cNvSpPr>
            <a:spLocks noGrp="1"/>
          </p:cNvSpPr>
          <p:nvPr>
            <p:ph sz="quarter" idx="1"/>
          </p:nvPr>
        </p:nvSpPr>
        <p:spPr>
          <a:noFill/>
          <a:ln>
            <a:noFill/>
          </a:ln>
        </p:spPr>
        <p:txBody>
          <a:bodyPr>
            <a:normAutofit/>
          </a:bodyPr>
          <a:lstStyle/>
          <a:p>
            <a:pPr marL="457200" indent="-457200">
              <a:buClr>
                <a:schemeClr val="accent3">
                  <a:lumMod val="75000"/>
                </a:schemeClr>
              </a:buClr>
              <a:buSzPct val="100000"/>
            </a:pPr>
            <a:r>
              <a:rPr lang="en-CA" dirty="0" smtClean="0"/>
              <a:t>The Project Life Cycle – 5 Stages</a:t>
            </a:r>
          </a:p>
          <a:p>
            <a:pPr marL="457200" indent="-457200">
              <a:buClr>
                <a:schemeClr val="accent3">
                  <a:lumMod val="75000"/>
                </a:schemeClr>
              </a:buClr>
              <a:buSzPct val="100000"/>
            </a:pPr>
            <a:endParaRPr lang="en-CA" b="1" dirty="0" smtClean="0"/>
          </a:p>
          <a:p>
            <a:pPr marL="457200" indent="-457200">
              <a:buClr>
                <a:schemeClr val="accent3">
                  <a:lumMod val="75000"/>
                </a:schemeClr>
              </a:buClr>
              <a:buSzPct val="100000"/>
            </a:pPr>
            <a:endParaRPr lang="en-CA" b="1" dirty="0" smtClean="0"/>
          </a:p>
          <a:p>
            <a:pPr marL="457200" indent="-457200">
              <a:buClr>
                <a:schemeClr val="accent3">
                  <a:lumMod val="75000"/>
                </a:schemeClr>
              </a:buClr>
              <a:buSzPct val="100000"/>
            </a:pPr>
            <a:endParaRPr lang="en-CA" b="1" dirty="0" smtClean="0"/>
          </a:p>
          <a:p>
            <a:pPr marL="457200" indent="-457200">
              <a:buClr>
                <a:schemeClr val="accent3">
                  <a:lumMod val="75000"/>
                </a:schemeClr>
              </a:buClr>
              <a:buSzPct val="100000"/>
            </a:pPr>
            <a:endParaRPr lang="en-CA" b="1" dirty="0" smtClean="0"/>
          </a:p>
        </p:txBody>
      </p:sp>
      <p:sp>
        <p:nvSpPr>
          <p:cNvPr id="24" name="TextBox 23"/>
          <p:cNvSpPr txBox="1"/>
          <p:nvPr/>
        </p:nvSpPr>
        <p:spPr>
          <a:xfrm>
            <a:off x="214282" y="6423139"/>
            <a:ext cx="3929090" cy="246221"/>
          </a:xfrm>
          <a:prstGeom prst="rect">
            <a:avLst/>
          </a:prstGeom>
          <a:noFill/>
        </p:spPr>
        <p:txBody>
          <a:bodyPr wrap="square" rtlCol="0">
            <a:spAutoFit/>
          </a:bodyPr>
          <a:lstStyle/>
          <a:p>
            <a:r>
              <a:rPr lang="en-CA" sz="1000" b="1" dirty="0" smtClean="0">
                <a:solidFill>
                  <a:schemeClr val="bg1"/>
                </a:solidFill>
              </a:rPr>
              <a:t>Initiation </a:t>
            </a:r>
            <a:r>
              <a:rPr lang="en-CA" sz="1000" b="1" dirty="0" smtClean="0">
                <a:solidFill>
                  <a:schemeClr val="accent3">
                    <a:lumMod val="60000"/>
                    <a:lumOff val="40000"/>
                  </a:schemeClr>
                </a:solidFill>
                <a:sym typeface="Wingdings"/>
              </a:rPr>
              <a:t> Definition  Planning  Execution  Close-Out</a:t>
            </a:r>
            <a:endParaRPr lang="en-US" sz="1000" b="1" dirty="0">
              <a:solidFill>
                <a:schemeClr val="accent3">
                  <a:lumMod val="60000"/>
                  <a:lumOff val="40000"/>
                </a:schemeClr>
              </a:solidFill>
            </a:endParaRPr>
          </a:p>
        </p:txBody>
      </p:sp>
      <p:graphicFrame>
        <p:nvGraphicFramePr>
          <p:cNvPr id="22" name="Diagram 21"/>
          <p:cNvGraphicFramePr/>
          <p:nvPr/>
        </p:nvGraphicFramePr>
        <p:xfrm>
          <a:off x="827584" y="2276872"/>
          <a:ext cx="7128792" cy="1656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TextBox 22"/>
          <p:cNvSpPr txBox="1"/>
          <p:nvPr/>
        </p:nvSpPr>
        <p:spPr>
          <a:xfrm>
            <a:off x="1403648" y="4221088"/>
            <a:ext cx="1368152" cy="144016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noAutofit/>
          </a:bodyPr>
          <a:lstStyle/>
          <a:p>
            <a:pPr marL="263525" indent="-263525">
              <a:buFont typeface="+mj-lt"/>
              <a:buAutoNum type="arabicPeriod"/>
            </a:pPr>
            <a:r>
              <a:rPr lang="en-CA" sz="1400" b="1" dirty="0" smtClean="0">
                <a:solidFill>
                  <a:schemeClr val="tx1"/>
                </a:solidFill>
              </a:rPr>
              <a:t>Idea</a:t>
            </a:r>
          </a:p>
          <a:p>
            <a:pPr marL="263525" indent="-263525">
              <a:spcBef>
                <a:spcPts val="600"/>
              </a:spcBef>
              <a:buFont typeface="+mj-lt"/>
              <a:buAutoNum type="arabicPeriod"/>
            </a:pPr>
            <a:r>
              <a:rPr lang="en-CA" sz="1400" b="1" dirty="0" smtClean="0">
                <a:solidFill>
                  <a:schemeClr val="tx1"/>
                </a:solidFill>
              </a:rPr>
              <a:t>Authority</a:t>
            </a:r>
            <a:endParaRPr lang="en-CA" sz="1400" b="1" dirty="0">
              <a:solidFill>
                <a:schemeClr val="tx1"/>
              </a:solidFill>
            </a:endParaRPr>
          </a:p>
        </p:txBody>
      </p:sp>
      <p:sp>
        <p:nvSpPr>
          <p:cNvPr id="25" name="TextBox 24"/>
          <p:cNvSpPr txBox="1"/>
          <p:nvPr/>
        </p:nvSpPr>
        <p:spPr>
          <a:xfrm>
            <a:off x="2987824" y="4221088"/>
            <a:ext cx="1296144" cy="864096"/>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noAutofit/>
          </a:bodyPr>
          <a:lstStyle/>
          <a:p>
            <a:pPr marL="261938" indent="-261938">
              <a:buFont typeface="+mj-lt"/>
              <a:buAutoNum type="arabicPeriod" startAt="3"/>
            </a:pPr>
            <a:r>
              <a:rPr lang="en-CA" sz="1400" b="1" dirty="0" smtClean="0">
                <a:solidFill>
                  <a:schemeClr val="bg2">
                    <a:lumMod val="50000"/>
                  </a:schemeClr>
                </a:solidFill>
              </a:rPr>
              <a:t>Project Charter</a:t>
            </a:r>
          </a:p>
          <a:p>
            <a:pPr marL="263525" indent="-263525">
              <a:spcBef>
                <a:spcPts val="600"/>
              </a:spcBef>
              <a:buFont typeface="+mj-lt"/>
              <a:buAutoNum type="arabicPeriod" startAt="3"/>
            </a:pPr>
            <a:r>
              <a:rPr lang="en-CA" sz="1400" b="1" dirty="0" smtClean="0">
                <a:solidFill>
                  <a:schemeClr val="bg2">
                    <a:lumMod val="50000"/>
                  </a:schemeClr>
                </a:solidFill>
              </a:rPr>
              <a:t>Design</a:t>
            </a:r>
          </a:p>
        </p:txBody>
      </p:sp>
      <p:sp>
        <p:nvSpPr>
          <p:cNvPr id="26" name="TextBox 25"/>
          <p:cNvSpPr txBox="1"/>
          <p:nvPr/>
        </p:nvSpPr>
        <p:spPr>
          <a:xfrm>
            <a:off x="4427984" y="4221088"/>
            <a:ext cx="1512168" cy="864096"/>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noAutofit/>
          </a:bodyPr>
          <a:lstStyle/>
          <a:p>
            <a:pPr marL="261938" indent="-261938">
              <a:spcAft>
                <a:spcPts val="600"/>
              </a:spcAft>
              <a:buFont typeface="+mj-lt"/>
              <a:buAutoNum type="arabicPeriod" startAt="5"/>
            </a:pPr>
            <a:r>
              <a:rPr lang="en-CA" sz="1400" b="1" dirty="0" smtClean="0">
                <a:solidFill>
                  <a:schemeClr val="bg2">
                    <a:lumMod val="50000"/>
                  </a:schemeClr>
                </a:solidFill>
              </a:rPr>
              <a:t>Schedule</a:t>
            </a:r>
          </a:p>
          <a:p>
            <a:pPr marL="263525" indent="-263525">
              <a:buFont typeface="+mj-lt"/>
              <a:buAutoNum type="arabicPeriod" startAt="5"/>
            </a:pPr>
            <a:r>
              <a:rPr lang="en-CA" sz="1400" b="1" dirty="0" smtClean="0">
                <a:solidFill>
                  <a:schemeClr val="bg2">
                    <a:lumMod val="50000"/>
                  </a:schemeClr>
                </a:solidFill>
              </a:rPr>
              <a:t>Resource Plan</a:t>
            </a:r>
          </a:p>
        </p:txBody>
      </p:sp>
      <p:sp>
        <p:nvSpPr>
          <p:cNvPr id="27" name="TextBox 26"/>
          <p:cNvSpPr txBox="1"/>
          <p:nvPr/>
        </p:nvSpPr>
        <p:spPr>
          <a:xfrm>
            <a:off x="5968618" y="4221088"/>
            <a:ext cx="1368152" cy="144016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noAutofit/>
          </a:bodyPr>
          <a:lstStyle/>
          <a:p>
            <a:pPr marL="261938" indent="-261938">
              <a:buFont typeface="+mj-lt"/>
              <a:buAutoNum type="arabicPeriod" startAt="7"/>
            </a:pPr>
            <a:r>
              <a:rPr lang="en-CA" sz="1400" b="1" dirty="0" smtClean="0">
                <a:solidFill>
                  <a:schemeClr val="tx1"/>
                </a:solidFill>
              </a:rPr>
              <a:t>Project Outcomes</a:t>
            </a:r>
            <a:endParaRPr lang="en-CA" sz="1400" b="1" dirty="0">
              <a:solidFill>
                <a:schemeClr val="tx1"/>
              </a:solidFill>
            </a:endParaRPr>
          </a:p>
        </p:txBody>
      </p:sp>
      <p:cxnSp>
        <p:nvCxnSpPr>
          <p:cNvPr id="28" name="Straight Arrow Connector 27"/>
          <p:cNvCxnSpPr/>
          <p:nvPr/>
        </p:nvCxnSpPr>
        <p:spPr>
          <a:xfrm rot="5400000">
            <a:off x="1798898" y="3753036"/>
            <a:ext cx="648072" cy="158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9" name="Straight Arrow Connector 28"/>
          <p:cNvCxnSpPr/>
          <p:nvPr/>
        </p:nvCxnSpPr>
        <p:spPr>
          <a:xfrm rot="5400000">
            <a:off x="3311065" y="3752242"/>
            <a:ext cx="648072" cy="158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30" name="Straight Arrow Connector 29"/>
          <p:cNvCxnSpPr/>
          <p:nvPr/>
        </p:nvCxnSpPr>
        <p:spPr>
          <a:xfrm rot="5400000">
            <a:off x="4823234" y="3752242"/>
            <a:ext cx="648072" cy="158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31" name="Straight Arrow Connector 30"/>
          <p:cNvCxnSpPr/>
          <p:nvPr/>
        </p:nvCxnSpPr>
        <p:spPr>
          <a:xfrm rot="5400000">
            <a:off x="6335402" y="3752242"/>
            <a:ext cx="648072" cy="158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32" name="TextBox 31"/>
          <p:cNvSpPr txBox="1"/>
          <p:nvPr/>
        </p:nvSpPr>
        <p:spPr>
          <a:xfrm>
            <a:off x="7438368" y="4221088"/>
            <a:ext cx="1440160" cy="144016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noAutofit/>
          </a:bodyPr>
          <a:lstStyle/>
          <a:p>
            <a:pPr marL="261938" indent="-261938" algn="ctr">
              <a:buFont typeface="+mj-lt"/>
              <a:buAutoNum type="arabicPeriod" startAt="8"/>
            </a:pPr>
            <a:r>
              <a:rPr lang="en-CA" sz="1400" b="1" dirty="0" smtClean="0">
                <a:solidFill>
                  <a:schemeClr val="tx1"/>
                </a:solidFill>
              </a:rPr>
              <a:t>Evaluation</a:t>
            </a:r>
            <a:endParaRPr lang="en-CA" sz="1400" b="1" dirty="0">
              <a:solidFill>
                <a:schemeClr val="tx1"/>
              </a:solidFill>
            </a:endParaRPr>
          </a:p>
        </p:txBody>
      </p:sp>
      <p:cxnSp>
        <p:nvCxnSpPr>
          <p:cNvPr id="33" name="Straight Arrow Connector 32"/>
          <p:cNvCxnSpPr/>
          <p:nvPr/>
        </p:nvCxnSpPr>
        <p:spPr>
          <a:xfrm rot="5400000">
            <a:off x="7847570" y="3752242"/>
            <a:ext cx="648072" cy="158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34" name="TextBox 33"/>
          <p:cNvSpPr txBox="1"/>
          <p:nvPr/>
        </p:nvSpPr>
        <p:spPr>
          <a:xfrm>
            <a:off x="2714306" y="5560212"/>
            <a:ext cx="3312368" cy="36004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noAutofit/>
          </a:bodyPr>
          <a:lstStyle/>
          <a:p>
            <a:pPr algn="ctr"/>
            <a:r>
              <a:rPr lang="en-CA" sz="1600" b="1" dirty="0" smtClean="0">
                <a:solidFill>
                  <a:schemeClr val="bg2">
                    <a:lumMod val="50000"/>
                  </a:schemeClr>
                </a:solidFill>
              </a:rPr>
              <a:t>Project Management Plan</a:t>
            </a:r>
          </a:p>
        </p:txBody>
      </p:sp>
      <p:sp>
        <p:nvSpPr>
          <p:cNvPr id="35" name="Left Brace 34"/>
          <p:cNvSpPr/>
          <p:nvPr/>
        </p:nvSpPr>
        <p:spPr>
          <a:xfrm rot="16200000">
            <a:off x="4247964" y="3968498"/>
            <a:ext cx="288032" cy="2664296"/>
          </a:xfrm>
          <a:prstGeom prst="leftBrace">
            <a:avLst>
              <a:gd name="adj1" fmla="val 83200"/>
              <a:gd name="adj2" fmla="val 49440"/>
            </a:avLst>
          </a:prstGeom>
          <a:ln>
            <a:solidFill>
              <a:schemeClr val="bg2">
                <a:lumMod val="50000"/>
              </a:schemeClr>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Project Life Cycle</a:t>
            </a:r>
            <a:endParaRPr lang="en-CA" dirty="0"/>
          </a:p>
        </p:txBody>
      </p:sp>
      <p:sp>
        <p:nvSpPr>
          <p:cNvPr id="5" name="TextBox 4"/>
          <p:cNvSpPr txBox="1"/>
          <p:nvPr/>
        </p:nvSpPr>
        <p:spPr>
          <a:xfrm>
            <a:off x="214282" y="6423139"/>
            <a:ext cx="3929090" cy="246221"/>
          </a:xfrm>
          <a:prstGeom prst="rect">
            <a:avLst/>
          </a:prstGeom>
          <a:noFill/>
        </p:spPr>
        <p:txBody>
          <a:bodyPr wrap="square" rtlCol="0">
            <a:spAutoFit/>
          </a:bodyPr>
          <a:lstStyle/>
          <a:p>
            <a:r>
              <a:rPr lang="en-CA" sz="1000" b="1" dirty="0" smtClean="0">
                <a:solidFill>
                  <a:schemeClr val="bg1"/>
                </a:solidFill>
              </a:rPr>
              <a:t>Initiation </a:t>
            </a:r>
            <a:r>
              <a:rPr lang="en-CA" sz="1000" b="1" dirty="0" smtClean="0">
                <a:solidFill>
                  <a:schemeClr val="accent3">
                    <a:lumMod val="60000"/>
                    <a:lumOff val="40000"/>
                  </a:schemeClr>
                </a:solidFill>
                <a:sym typeface="Wingdings"/>
              </a:rPr>
              <a:t> Definition  Planning  Execution  Close-Out</a:t>
            </a:r>
            <a:endParaRPr lang="en-US" sz="1000" b="1" dirty="0">
              <a:solidFill>
                <a:schemeClr val="accent3">
                  <a:lumMod val="60000"/>
                  <a:lumOff val="40000"/>
                </a:schemeClr>
              </a:solidFill>
            </a:endParaRPr>
          </a:p>
        </p:txBody>
      </p:sp>
      <p:sp>
        <p:nvSpPr>
          <p:cNvPr id="6" name="Content Placeholder 2"/>
          <p:cNvSpPr txBox="1">
            <a:spLocks/>
          </p:cNvSpPr>
          <p:nvPr/>
        </p:nvSpPr>
        <p:spPr>
          <a:xfrm>
            <a:off x="1282492" y="2564904"/>
            <a:ext cx="6624736" cy="1584176"/>
          </a:xfrm>
          <a:prstGeom prst="rect">
            <a:avLst/>
          </a:prstGeom>
          <a:solidFill>
            <a:srgbClr val="C0E399"/>
          </a:solidFill>
        </p:spPr>
        <p:txBody>
          <a:bodyPr vert="horz" tIns="36000" rIns="468000" anchor="ctr">
            <a:normAutofit fontScale="92500"/>
          </a:bodyPr>
          <a:lstStyle/>
          <a:p>
            <a:pPr marL="354013" lvl="0" indent="3175" algn="ctr" fontAlgn="auto">
              <a:lnSpc>
                <a:spcPct val="150000"/>
              </a:lnSpc>
              <a:spcBef>
                <a:spcPts val="1200"/>
              </a:spcBef>
              <a:spcAft>
                <a:spcPts val="0"/>
              </a:spcAft>
              <a:buClr>
                <a:schemeClr val="accent3"/>
              </a:buClr>
              <a:buSzPct val="100000"/>
              <a:defRPr/>
            </a:pPr>
            <a:r>
              <a:rPr lang="en-CA" sz="2400" dirty="0" smtClean="0">
                <a:latin typeface="Arial" pitchFamily="34" charset="0"/>
                <a:cs typeface="Arial" pitchFamily="34" charset="0"/>
              </a:rPr>
              <a:t>The Project Life Cycle is a </a:t>
            </a:r>
            <a:r>
              <a:rPr lang="en-CA" sz="2400" b="1" dirty="0" smtClean="0">
                <a:latin typeface="Arial" pitchFamily="34" charset="0"/>
                <a:cs typeface="Arial" pitchFamily="34" charset="0"/>
              </a:rPr>
              <a:t>process for managing projects from Idea to Outcome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Project Management Plan</a:t>
            </a:r>
            <a:endParaRPr lang="en-CA" dirty="0"/>
          </a:p>
        </p:txBody>
      </p:sp>
      <p:sp>
        <p:nvSpPr>
          <p:cNvPr id="5" name="TextBox 4"/>
          <p:cNvSpPr txBox="1"/>
          <p:nvPr/>
        </p:nvSpPr>
        <p:spPr>
          <a:xfrm>
            <a:off x="214282" y="6423139"/>
            <a:ext cx="3929090" cy="246221"/>
          </a:xfrm>
          <a:prstGeom prst="rect">
            <a:avLst/>
          </a:prstGeom>
          <a:noFill/>
        </p:spPr>
        <p:txBody>
          <a:bodyPr wrap="square" rtlCol="0">
            <a:spAutoFit/>
          </a:bodyPr>
          <a:lstStyle/>
          <a:p>
            <a:r>
              <a:rPr lang="en-CA" sz="1000" b="1" dirty="0" smtClean="0">
                <a:solidFill>
                  <a:schemeClr val="bg1"/>
                </a:solidFill>
              </a:rPr>
              <a:t>Initiation </a:t>
            </a:r>
            <a:r>
              <a:rPr lang="en-CA" sz="1000" b="1" dirty="0" smtClean="0">
                <a:solidFill>
                  <a:schemeClr val="accent3">
                    <a:lumMod val="60000"/>
                    <a:lumOff val="40000"/>
                  </a:schemeClr>
                </a:solidFill>
                <a:sym typeface="Wingdings"/>
              </a:rPr>
              <a:t> Definition  Planning  Execution  Close-Out</a:t>
            </a:r>
            <a:endParaRPr lang="en-US" sz="1000" b="1" dirty="0">
              <a:solidFill>
                <a:schemeClr val="accent3">
                  <a:lumMod val="60000"/>
                  <a:lumOff val="40000"/>
                </a:schemeClr>
              </a:solidFill>
            </a:endParaRPr>
          </a:p>
        </p:txBody>
      </p:sp>
      <p:sp>
        <p:nvSpPr>
          <p:cNvPr id="6" name="Content Placeholder 2"/>
          <p:cNvSpPr txBox="1">
            <a:spLocks/>
          </p:cNvSpPr>
          <p:nvPr/>
        </p:nvSpPr>
        <p:spPr>
          <a:xfrm>
            <a:off x="971600" y="2420888"/>
            <a:ext cx="7200800" cy="2088232"/>
          </a:xfrm>
          <a:prstGeom prst="rect">
            <a:avLst/>
          </a:prstGeom>
          <a:solidFill>
            <a:srgbClr val="C0E399"/>
          </a:solidFill>
        </p:spPr>
        <p:txBody>
          <a:bodyPr vert="horz" tIns="36000" rIns="468000" anchor="ctr">
            <a:normAutofit fontScale="92500"/>
          </a:bodyPr>
          <a:lstStyle/>
          <a:p>
            <a:pPr marL="354013" lvl="0" indent="3175" algn="ctr" fontAlgn="auto">
              <a:lnSpc>
                <a:spcPct val="150000"/>
              </a:lnSpc>
              <a:spcBef>
                <a:spcPts val="1200"/>
              </a:spcBef>
              <a:spcAft>
                <a:spcPts val="0"/>
              </a:spcAft>
              <a:buClr>
                <a:schemeClr val="accent3"/>
              </a:buClr>
              <a:buSzPct val="100000"/>
              <a:defRPr/>
            </a:pPr>
            <a:r>
              <a:rPr lang="en-CA" sz="2400" dirty="0" smtClean="0">
                <a:latin typeface="Arial" pitchFamily="34" charset="0"/>
                <a:cs typeface="Arial" pitchFamily="34" charset="0"/>
              </a:rPr>
              <a:t>The Project Management Plan is a </a:t>
            </a:r>
            <a:r>
              <a:rPr lang="en-CA" sz="2400" b="1" dirty="0" smtClean="0">
                <a:latin typeface="Arial" pitchFamily="34" charset="0"/>
                <a:cs typeface="Arial" pitchFamily="34" charset="0"/>
              </a:rPr>
              <a:t>final product </a:t>
            </a:r>
            <a:r>
              <a:rPr lang="en-CA" sz="2400" dirty="0" smtClean="0">
                <a:latin typeface="Arial" pitchFamily="34" charset="0"/>
                <a:cs typeface="Arial" pitchFamily="34" charset="0"/>
              </a:rPr>
              <a:t>of the Initiation, Definition and Planning stages and is </a:t>
            </a:r>
            <a:r>
              <a:rPr lang="en-CA" sz="2400" b="1" dirty="0" smtClean="0">
                <a:latin typeface="Arial" pitchFamily="34" charset="0"/>
                <a:cs typeface="Arial" pitchFamily="34" charset="0"/>
              </a:rPr>
              <a:t>used as a roadmap for Project Execution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Project Life Cycle</a:t>
            </a:r>
            <a:endParaRPr lang="en-CA" dirty="0"/>
          </a:p>
        </p:txBody>
      </p:sp>
      <p:sp>
        <p:nvSpPr>
          <p:cNvPr id="24" name="Right Arrow 23"/>
          <p:cNvSpPr/>
          <p:nvPr/>
        </p:nvSpPr>
        <p:spPr>
          <a:xfrm rot="5400000">
            <a:off x="868445" y="1731956"/>
            <a:ext cx="864096" cy="657785"/>
          </a:xfrm>
          <a:prstGeom prst="rightArrow">
            <a:avLst/>
          </a:prstGeom>
          <a:ln>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dirty="0"/>
          </a:p>
        </p:txBody>
      </p:sp>
      <p:sp>
        <p:nvSpPr>
          <p:cNvPr id="25" name="TextBox 24"/>
          <p:cNvSpPr txBox="1"/>
          <p:nvPr/>
        </p:nvSpPr>
        <p:spPr>
          <a:xfrm>
            <a:off x="214282" y="6423139"/>
            <a:ext cx="3929090" cy="246221"/>
          </a:xfrm>
          <a:prstGeom prst="rect">
            <a:avLst/>
          </a:prstGeom>
          <a:noFill/>
        </p:spPr>
        <p:txBody>
          <a:bodyPr wrap="square" rtlCol="0">
            <a:spAutoFit/>
          </a:bodyPr>
          <a:lstStyle/>
          <a:p>
            <a:r>
              <a:rPr lang="en-CA" sz="1000" b="1" dirty="0" smtClean="0">
                <a:solidFill>
                  <a:schemeClr val="bg1"/>
                </a:solidFill>
              </a:rPr>
              <a:t>Initiation </a:t>
            </a:r>
            <a:r>
              <a:rPr lang="en-CA" sz="1000" b="1" dirty="0" smtClean="0">
                <a:solidFill>
                  <a:schemeClr val="accent3">
                    <a:lumMod val="60000"/>
                    <a:lumOff val="40000"/>
                  </a:schemeClr>
                </a:solidFill>
                <a:sym typeface="Wingdings"/>
              </a:rPr>
              <a:t> Definition  Planning  Execution  Close-Out</a:t>
            </a:r>
            <a:endParaRPr lang="en-US" sz="1000" b="1" dirty="0">
              <a:solidFill>
                <a:schemeClr val="accent3">
                  <a:lumMod val="60000"/>
                  <a:lumOff val="40000"/>
                </a:schemeClr>
              </a:solidFill>
            </a:endParaRPr>
          </a:p>
        </p:txBody>
      </p:sp>
      <p:graphicFrame>
        <p:nvGraphicFramePr>
          <p:cNvPr id="22" name="Diagram 21"/>
          <p:cNvGraphicFramePr/>
          <p:nvPr/>
        </p:nvGraphicFramePr>
        <p:xfrm>
          <a:off x="755576" y="2132856"/>
          <a:ext cx="7128792" cy="1656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TextBox 22"/>
          <p:cNvSpPr txBox="1"/>
          <p:nvPr/>
        </p:nvSpPr>
        <p:spPr>
          <a:xfrm>
            <a:off x="1331640" y="4077072"/>
            <a:ext cx="1368152" cy="144016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noAutofit/>
          </a:bodyPr>
          <a:lstStyle/>
          <a:p>
            <a:pPr marL="263525" indent="-263525">
              <a:buFont typeface="+mj-lt"/>
              <a:buAutoNum type="arabicPeriod"/>
            </a:pPr>
            <a:r>
              <a:rPr lang="en-CA" sz="1400" b="1" dirty="0" smtClean="0">
                <a:solidFill>
                  <a:schemeClr val="tx1"/>
                </a:solidFill>
              </a:rPr>
              <a:t>Idea</a:t>
            </a:r>
          </a:p>
          <a:p>
            <a:pPr marL="263525" indent="-263525">
              <a:spcBef>
                <a:spcPts val="600"/>
              </a:spcBef>
              <a:buFont typeface="+mj-lt"/>
              <a:buAutoNum type="arabicPeriod"/>
            </a:pPr>
            <a:r>
              <a:rPr lang="en-CA" sz="1400" b="1" dirty="0" smtClean="0">
                <a:solidFill>
                  <a:schemeClr val="tx1"/>
                </a:solidFill>
              </a:rPr>
              <a:t>Authority</a:t>
            </a:r>
            <a:endParaRPr lang="en-CA" sz="1400" b="1" dirty="0">
              <a:solidFill>
                <a:schemeClr val="tx1"/>
              </a:solidFill>
            </a:endParaRPr>
          </a:p>
        </p:txBody>
      </p:sp>
      <p:sp>
        <p:nvSpPr>
          <p:cNvPr id="26" name="TextBox 25"/>
          <p:cNvSpPr txBox="1"/>
          <p:nvPr/>
        </p:nvSpPr>
        <p:spPr>
          <a:xfrm>
            <a:off x="2915816" y="4077072"/>
            <a:ext cx="1296144" cy="864096"/>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noAutofit/>
          </a:bodyPr>
          <a:lstStyle/>
          <a:p>
            <a:pPr marL="261938" indent="-261938">
              <a:buFont typeface="+mj-lt"/>
              <a:buAutoNum type="arabicPeriod" startAt="3"/>
            </a:pPr>
            <a:r>
              <a:rPr lang="en-CA" sz="1400" b="1" dirty="0" smtClean="0">
                <a:solidFill>
                  <a:schemeClr val="bg2">
                    <a:lumMod val="50000"/>
                  </a:schemeClr>
                </a:solidFill>
              </a:rPr>
              <a:t>Project Charter</a:t>
            </a:r>
          </a:p>
          <a:p>
            <a:pPr marL="263525" indent="-263525">
              <a:spcBef>
                <a:spcPts val="600"/>
              </a:spcBef>
              <a:buFont typeface="+mj-lt"/>
              <a:buAutoNum type="arabicPeriod" startAt="3"/>
            </a:pPr>
            <a:r>
              <a:rPr lang="en-CA" sz="1400" b="1" dirty="0" smtClean="0">
                <a:solidFill>
                  <a:schemeClr val="bg2">
                    <a:lumMod val="50000"/>
                  </a:schemeClr>
                </a:solidFill>
              </a:rPr>
              <a:t>Design</a:t>
            </a:r>
          </a:p>
        </p:txBody>
      </p:sp>
      <p:sp>
        <p:nvSpPr>
          <p:cNvPr id="27" name="TextBox 26"/>
          <p:cNvSpPr txBox="1"/>
          <p:nvPr/>
        </p:nvSpPr>
        <p:spPr>
          <a:xfrm>
            <a:off x="4355976" y="4077072"/>
            <a:ext cx="1512168" cy="864096"/>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noAutofit/>
          </a:bodyPr>
          <a:lstStyle/>
          <a:p>
            <a:pPr marL="261938" indent="-261938">
              <a:spcAft>
                <a:spcPts val="600"/>
              </a:spcAft>
              <a:buFont typeface="+mj-lt"/>
              <a:buAutoNum type="arabicPeriod" startAt="5"/>
            </a:pPr>
            <a:r>
              <a:rPr lang="en-CA" sz="1400" b="1" dirty="0" smtClean="0">
                <a:solidFill>
                  <a:schemeClr val="bg2">
                    <a:lumMod val="50000"/>
                  </a:schemeClr>
                </a:solidFill>
              </a:rPr>
              <a:t>Schedule</a:t>
            </a:r>
          </a:p>
          <a:p>
            <a:pPr marL="263525" indent="-263525">
              <a:buFont typeface="+mj-lt"/>
              <a:buAutoNum type="arabicPeriod" startAt="5"/>
            </a:pPr>
            <a:r>
              <a:rPr lang="en-CA" sz="1400" b="1" dirty="0" smtClean="0">
                <a:solidFill>
                  <a:schemeClr val="bg2">
                    <a:lumMod val="50000"/>
                  </a:schemeClr>
                </a:solidFill>
              </a:rPr>
              <a:t>Resource Plan</a:t>
            </a:r>
          </a:p>
        </p:txBody>
      </p:sp>
      <p:sp>
        <p:nvSpPr>
          <p:cNvPr id="28" name="TextBox 27"/>
          <p:cNvSpPr txBox="1"/>
          <p:nvPr/>
        </p:nvSpPr>
        <p:spPr>
          <a:xfrm>
            <a:off x="5896610" y="4077072"/>
            <a:ext cx="1368152" cy="144016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noAutofit/>
          </a:bodyPr>
          <a:lstStyle/>
          <a:p>
            <a:pPr marL="261938" indent="-261938">
              <a:buFont typeface="+mj-lt"/>
              <a:buAutoNum type="arabicPeriod" startAt="7"/>
            </a:pPr>
            <a:r>
              <a:rPr lang="en-CA" sz="1400" b="1" dirty="0" smtClean="0">
                <a:solidFill>
                  <a:schemeClr val="tx1"/>
                </a:solidFill>
              </a:rPr>
              <a:t>Project Outcomes</a:t>
            </a:r>
            <a:endParaRPr lang="en-CA" sz="1400" b="1" dirty="0">
              <a:solidFill>
                <a:schemeClr val="tx1"/>
              </a:solidFill>
            </a:endParaRPr>
          </a:p>
        </p:txBody>
      </p:sp>
      <p:cxnSp>
        <p:nvCxnSpPr>
          <p:cNvPr id="29" name="Straight Arrow Connector 28"/>
          <p:cNvCxnSpPr/>
          <p:nvPr/>
        </p:nvCxnSpPr>
        <p:spPr>
          <a:xfrm rot="5400000">
            <a:off x="1726890" y="3609020"/>
            <a:ext cx="648072" cy="158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30" name="Straight Arrow Connector 29"/>
          <p:cNvCxnSpPr/>
          <p:nvPr/>
        </p:nvCxnSpPr>
        <p:spPr>
          <a:xfrm rot="5400000">
            <a:off x="3239057" y="3608226"/>
            <a:ext cx="648072" cy="158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31" name="Straight Arrow Connector 30"/>
          <p:cNvCxnSpPr/>
          <p:nvPr/>
        </p:nvCxnSpPr>
        <p:spPr>
          <a:xfrm rot="5400000">
            <a:off x="4751226" y="3608226"/>
            <a:ext cx="648072" cy="158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32" name="Straight Arrow Connector 31"/>
          <p:cNvCxnSpPr/>
          <p:nvPr/>
        </p:nvCxnSpPr>
        <p:spPr>
          <a:xfrm rot="5400000">
            <a:off x="6263394" y="3608226"/>
            <a:ext cx="648072" cy="158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33" name="TextBox 32"/>
          <p:cNvSpPr txBox="1"/>
          <p:nvPr/>
        </p:nvSpPr>
        <p:spPr>
          <a:xfrm>
            <a:off x="7366360" y="4077072"/>
            <a:ext cx="1440160" cy="144016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noAutofit/>
          </a:bodyPr>
          <a:lstStyle/>
          <a:p>
            <a:pPr marL="261938" indent="-261938" algn="ctr">
              <a:buFont typeface="+mj-lt"/>
              <a:buAutoNum type="arabicPeriod" startAt="8"/>
            </a:pPr>
            <a:r>
              <a:rPr lang="en-CA" sz="1400" b="1" dirty="0" smtClean="0">
                <a:solidFill>
                  <a:schemeClr val="tx1"/>
                </a:solidFill>
              </a:rPr>
              <a:t>Evaluation</a:t>
            </a:r>
            <a:endParaRPr lang="en-CA" sz="1400" b="1" dirty="0">
              <a:solidFill>
                <a:schemeClr val="tx1"/>
              </a:solidFill>
            </a:endParaRPr>
          </a:p>
        </p:txBody>
      </p:sp>
      <p:cxnSp>
        <p:nvCxnSpPr>
          <p:cNvPr id="34" name="Straight Arrow Connector 33"/>
          <p:cNvCxnSpPr/>
          <p:nvPr/>
        </p:nvCxnSpPr>
        <p:spPr>
          <a:xfrm rot="5400000">
            <a:off x="7775562" y="3608226"/>
            <a:ext cx="648072" cy="158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35" name="TextBox 34"/>
          <p:cNvSpPr txBox="1"/>
          <p:nvPr/>
        </p:nvSpPr>
        <p:spPr>
          <a:xfrm>
            <a:off x="2642298" y="5416196"/>
            <a:ext cx="3312368" cy="36004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noAutofit/>
          </a:bodyPr>
          <a:lstStyle/>
          <a:p>
            <a:pPr algn="ctr"/>
            <a:r>
              <a:rPr lang="en-CA" sz="1600" b="1" dirty="0" smtClean="0">
                <a:solidFill>
                  <a:schemeClr val="bg2">
                    <a:lumMod val="50000"/>
                  </a:schemeClr>
                </a:solidFill>
              </a:rPr>
              <a:t>Project Management Plan</a:t>
            </a:r>
          </a:p>
        </p:txBody>
      </p:sp>
      <p:sp>
        <p:nvSpPr>
          <p:cNvPr id="36" name="Left Brace 35"/>
          <p:cNvSpPr/>
          <p:nvPr/>
        </p:nvSpPr>
        <p:spPr>
          <a:xfrm rot="16200000">
            <a:off x="4175956" y="3824482"/>
            <a:ext cx="288032" cy="2664296"/>
          </a:xfrm>
          <a:prstGeom prst="leftBrace">
            <a:avLst>
              <a:gd name="adj1" fmla="val 83200"/>
              <a:gd name="adj2" fmla="val 49440"/>
            </a:avLst>
          </a:prstGeom>
          <a:ln>
            <a:solidFill>
              <a:schemeClr val="bg2">
                <a:lumMod val="50000"/>
              </a:schemeClr>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MIP Case: Initiation</a:t>
            </a:r>
            <a:endParaRPr lang="en-CA" dirty="0"/>
          </a:p>
        </p:txBody>
      </p:sp>
      <p:sp>
        <p:nvSpPr>
          <p:cNvPr id="16386" name="Content Placeholder 2"/>
          <p:cNvSpPr>
            <a:spLocks noGrp="1"/>
          </p:cNvSpPr>
          <p:nvPr>
            <p:ph sz="quarter" idx="1"/>
          </p:nvPr>
        </p:nvSpPr>
        <p:spPr>
          <a:xfrm>
            <a:off x="467544" y="1700808"/>
            <a:ext cx="5688632" cy="4572000"/>
          </a:xfrm>
        </p:spPr>
        <p:txBody>
          <a:bodyPr>
            <a:normAutofit/>
          </a:bodyPr>
          <a:lstStyle/>
          <a:p>
            <a:pPr marL="457200" indent="-457200">
              <a:buClr>
                <a:schemeClr val="accent3">
                  <a:lumMod val="75000"/>
                </a:schemeClr>
              </a:buClr>
              <a:buSzPct val="100000"/>
            </a:pPr>
            <a:r>
              <a:rPr lang="en-CA" dirty="0" smtClean="0"/>
              <a:t>Meeting with UNICEF scheduled</a:t>
            </a:r>
          </a:p>
          <a:p>
            <a:pPr marL="457200" indent="-457200">
              <a:buClr>
                <a:schemeClr val="accent3">
                  <a:lumMod val="75000"/>
                </a:schemeClr>
              </a:buClr>
              <a:buSzPct val="100000"/>
            </a:pPr>
            <a:r>
              <a:rPr lang="en-CA" dirty="0" smtClean="0"/>
              <a:t>Several possible strategies identified </a:t>
            </a:r>
          </a:p>
          <a:p>
            <a:pPr marL="922337" lvl="1" indent="-457200">
              <a:buClr>
                <a:schemeClr val="accent3">
                  <a:lumMod val="75000"/>
                </a:schemeClr>
              </a:buClr>
              <a:buSzPct val="100000"/>
            </a:pPr>
            <a:r>
              <a:rPr lang="en-CA" dirty="0" smtClean="0">
                <a:solidFill>
                  <a:schemeClr val="tx1"/>
                </a:solidFill>
              </a:rPr>
              <a:t>Bottom-up – from local providers</a:t>
            </a:r>
          </a:p>
          <a:p>
            <a:pPr marL="922337" lvl="1" indent="-457200">
              <a:buClr>
                <a:schemeClr val="accent3">
                  <a:lumMod val="75000"/>
                </a:schemeClr>
              </a:buClr>
              <a:buSzPct val="100000"/>
            </a:pPr>
            <a:r>
              <a:rPr lang="en-CA" dirty="0" smtClean="0">
                <a:solidFill>
                  <a:schemeClr val="tx1"/>
                </a:solidFill>
              </a:rPr>
              <a:t>Top-down – literature review</a:t>
            </a:r>
          </a:p>
          <a:p>
            <a:pPr marL="457200" indent="-457200">
              <a:buClr>
                <a:schemeClr val="accent3">
                  <a:lumMod val="75000"/>
                </a:schemeClr>
              </a:buClr>
              <a:buSzPct val="100000"/>
            </a:pPr>
            <a:r>
              <a:rPr lang="en-CA" dirty="0" smtClean="0"/>
              <a:t>Good relationships with local network of immunization providers</a:t>
            </a:r>
          </a:p>
          <a:p>
            <a:pPr marL="457200" indent="-457200">
              <a:buClr>
                <a:schemeClr val="accent3">
                  <a:lumMod val="75000"/>
                </a:schemeClr>
              </a:buClr>
              <a:buSzPct val="100000"/>
            </a:pPr>
            <a:r>
              <a:rPr lang="en-CA" dirty="0" smtClean="0"/>
              <a:t>Idea!  Authority?</a:t>
            </a:r>
          </a:p>
          <a:p>
            <a:pPr marL="457200" indent="-457200">
              <a:buClr>
                <a:schemeClr val="accent3">
                  <a:lumMod val="75000"/>
                </a:schemeClr>
              </a:buClr>
              <a:buSzPct val="100000"/>
            </a:pPr>
            <a:endParaRPr lang="en-CA" dirty="0" smtClean="0"/>
          </a:p>
          <a:p>
            <a:pPr marL="457200" indent="-457200">
              <a:buClr>
                <a:schemeClr val="accent3">
                  <a:lumMod val="75000"/>
                </a:schemeClr>
              </a:buClr>
              <a:buSzPct val="100000"/>
            </a:pPr>
            <a:endParaRPr lang="en-CA" dirty="0" smtClean="0"/>
          </a:p>
        </p:txBody>
      </p:sp>
      <p:pic>
        <p:nvPicPr>
          <p:cNvPr id="155650" name="Picture 2" descr="http://www.who.int/countries/tza/areas_of_work/newborn_child_health.JPG"/>
          <p:cNvPicPr>
            <a:picLocks noChangeAspect="1" noChangeArrowheads="1"/>
          </p:cNvPicPr>
          <p:nvPr/>
        </p:nvPicPr>
        <p:blipFill>
          <a:blip r:embed="rId3" cstate="print"/>
          <a:srcRect/>
          <a:stretch>
            <a:fillRect/>
          </a:stretch>
        </p:blipFill>
        <p:spPr bwMode="auto">
          <a:xfrm>
            <a:off x="6372200" y="1772816"/>
            <a:ext cx="2082742" cy="3096344"/>
          </a:xfrm>
          <a:prstGeom prst="rect">
            <a:avLst/>
          </a:prstGeom>
          <a:noFill/>
        </p:spPr>
      </p:pic>
      <p:sp>
        <p:nvSpPr>
          <p:cNvPr id="6" name="TextBox 5"/>
          <p:cNvSpPr txBox="1"/>
          <p:nvPr/>
        </p:nvSpPr>
        <p:spPr>
          <a:xfrm>
            <a:off x="3923928" y="6423139"/>
            <a:ext cx="5005790" cy="246221"/>
          </a:xfrm>
          <a:prstGeom prst="rect">
            <a:avLst/>
          </a:prstGeom>
          <a:noFill/>
        </p:spPr>
        <p:txBody>
          <a:bodyPr wrap="square" rtlCol="0">
            <a:spAutoFit/>
          </a:bodyPr>
          <a:lstStyle/>
          <a:p>
            <a:pPr algn="r"/>
            <a:r>
              <a:rPr lang="en-US" sz="1000" i="1" dirty="0" smtClean="0">
                <a:solidFill>
                  <a:schemeClr val="bg1"/>
                </a:solidFill>
              </a:rPr>
              <a:t>http://www.measlesinitiative.org</a:t>
            </a:r>
          </a:p>
        </p:txBody>
      </p:sp>
      <p:sp>
        <p:nvSpPr>
          <p:cNvPr id="11" name="TextBox 10"/>
          <p:cNvSpPr txBox="1"/>
          <p:nvPr/>
        </p:nvSpPr>
        <p:spPr>
          <a:xfrm>
            <a:off x="214282" y="6423139"/>
            <a:ext cx="3929090" cy="246221"/>
          </a:xfrm>
          <a:prstGeom prst="rect">
            <a:avLst/>
          </a:prstGeom>
          <a:noFill/>
        </p:spPr>
        <p:txBody>
          <a:bodyPr wrap="square" rtlCol="0">
            <a:spAutoFit/>
          </a:bodyPr>
          <a:lstStyle/>
          <a:p>
            <a:r>
              <a:rPr lang="en-CA" sz="1000" b="1" dirty="0" smtClean="0">
                <a:solidFill>
                  <a:schemeClr val="bg1"/>
                </a:solidFill>
              </a:rPr>
              <a:t>Initiation </a:t>
            </a:r>
            <a:r>
              <a:rPr lang="en-CA" sz="1000" b="1" dirty="0" smtClean="0">
                <a:solidFill>
                  <a:schemeClr val="accent3">
                    <a:lumMod val="60000"/>
                    <a:lumOff val="40000"/>
                  </a:schemeClr>
                </a:solidFill>
                <a:sym typeface="Wingdings"/>
              </a:rPr>
              <a:t> Definition  Planning  Execution  Close-Out</a:t>
            </a:r>
            <a:endParaRPr lang="en-US" sz="1000" b="1" dirty="0">
              <a:solidFill>
                <a:schemeClr val="accent3">
                  <a:lumMod val="60000"/>
                  <a:lumOff val="40000"/>
                </a:schemeClr>
              </a:solidFill>
            </a:endParaRPr>
          </a:p>
        </p:txBody>
      </p:sp>
      <p:pic>
        <p:nvPicPr>
          <p:cNvPr id="8" name="Picture 3" descr="C:\Dave\Personal\Individual\Social-Emotional\Pictures\2011\201102 - Miscellaneous\031.JPG"/>
          <p:cNvPicPr>
            <a:picLocks noChangeAspect="1" noChangeArrowheads="1"/>
          </p:cNvPicPr>
          <p:nvPr/>
        </p:nvPicPr>
        <p:blipFill>
          <a:blip r:embed="rId4" cstate="print"/>
          <a:srcRect l="7454"/>
          <a:stretch>
            <a:fillRect/>
          </a:stretch>
        </p:blipFill>
        <p:spPr bwMode="auto">
          <a:xfrm>
            <a:off x="323528" y="318255"/>
            <a:ext cx="1008112" cy="806489"/>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Project Life Cycle</a:t>
            </a:r>
            <a:endParaRPr lang="en-CA" dirty="0"/>
          </a:p>
        </p:txBody>
      </p:sp>
      <p:sp>
        <p:nvSpPr>
          <p:cNvPr id="23" name="Content Placeholder 2"/>
          <p:cNvSpPr>
            <a:spLocks noGrp="1"/>
          </p:cNvSpPr>
          <p:nvPr>
            <p:ph sz="quarter" idx="1"/>
          </p:nvPr>
        </p:nvSpPr>
        <p:spPr>
          <a:xfrm>
            <a:off x="1475656" y="4536123"/>
            <a:ext cx="1080120" cy="936104"/>
          </a:xfrm>
        </p:spPr>
        <p:txBody>
          <a:bodyPr anchor="ctr">
            <a:noAutofit/>
          </a:bodyPr>
          <a:lstStyle/>
          <a:p>
            <a:pPr marL="457200" indent="-457200" algn="ctr">
              <a:buClr>
                <a:schemeClr val="accent3">
                  <a:lumMod val="75000"/>
                </a:schemeClr>
              </a:buClr>
              <a:buSzPct val="100000"/>
              <a:buNone/>
            </a:pPr>
            <a:r>
              <a:rPr lang="en-CA" sz="7200" dirty="0" smtClean="0">
                <a:sym typeface="Wingdings"/>
              </a:rPr>
              <a:t></a:t>
            </a:r>
            <a:endParaRPr lang="en-CA" sz="7200" dirty="0" smtClean="0"/>
          </a:p>
        </p:txBody>
      </p:sp>
      <p:sp>
        <p:nvSpPr>
          <p:cNvPr id="25" name="Oval 24"/>
          <p:cNvSpPr/>
          <p:nvPr/>
        </p:nvSpPr>
        <p:spPr>
          <a:xfrm>
            <a:off x="1191860" y="3645024"/>
            <a:ext cx="1507932" cy="175519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n>
                <a:solidFill>
                  <a:schemeClr val="tx1"/>
                </a:solidFill>
              </a:ln>
            </a:endParaRPr>
          </a:p>
        </p:txBody>
      </p:sp>
      <p:sp>
        <p:nvSpPr>
          <p:cNvPr id="30" name="TextBox 29"/>
          <p:cNvSpPr txBox="1"/>
          <p:nvPr/>
        </p:nvSpPr>
        <p:spPr>
          <a:xfrm>
            <a:off x="214282" y="6423139"/>
            <a:ext cx="3929090" cy="246221"/>
          </a:xfrm>
          <a:prstGeom prst="rect">
            <a:avLst/>
          </a:prstGeom>
          <a:noFill/>
        </p:spPr>
        <p:txBody>
          <a:bodyPr wrap="square" rtlCol="0">
            <a:spAutoFit/>
          </a:bodyPr>
          <a:lstStyle/>
          <a:p>
            <a:r>
              <a:rPr lang="en-CA" sz="1000" b="1" dirty="0" smtClean="0">
                <a:solidFill>
                  <a:schemeClr val="bg1"/>
                </a:solidFill>
              </a:rPr>
              <a:t>Initiation </a:t>
            </a:r>
            <a:r>
              <a:rPr lang="en-CA" sz="1000" b="1" dirty="0" smtClean="0">
                <a:solidFill>
                  <a:schemeClr val="accent3">
                    <a:lumMod val="60000"/>
                    <a:lumOff val="40000"/>
                  </a:schemeClr>
                </a:solidFill>
                <a:sym typeface="Wingdings"/>
              </a:rPr>
              <a:t> Definition  Planning  Execution  Close-Out</a:t>
            </a:r>
            <a:endParaRPr lang="en-US" sz="1000" b="1" dirty="0">
              <a:solidFill>
                <a:schemeClr val="accent3">
                  <a:lumMod val="60000"/>
                  <a:lumOff val="40000"/>
                </a:schemeClr>
              </a:solidFill>
            </a:endParaRPr>
          </a:p>
        </p:txBody>
      </p:sp>
      <p:graphicFrame>
        <p:nvGraphicFramePr>
          <p:cNvPr id="24" name="Diagram 23"/>
          <p:cNvGraphicFramePr/>
          <p:nvPr/>
        </p:nvGraphicFramePr>
        <p:xfrm>
          <a:off x="812508" y="1916832"/>
          <a:ext cx="7128792" cy="1656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 name="TextBox 25"/>
          <p:cNvSpPr txBox="1"/>
          <p:nvPr/>
        </p:nvSpPr>
        <p:spPr>
          <a:xfrm>
            <a:off x="1388572" y="3861048"/>
            <a:ext cx="1368152" cy="144016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noAutofit/>
          </a:bodyPr>
          <a:lstStyle/>
          <a:p>
            <a:pPr marL="263525" indent="-263525">
              <a:buFont typeface="+mj-lt"/>
              <a:buAutoNum type="arabicPeriod"/>
            </a:pPr>
            <a:r>
              <a:rPr lang="en-CA" sz="1400" b="1" dirty="0" smtClean="0">
                <a:solidFill>
                  <a:schemeClr val="tx1"/>
                </a:solidFill>
              </a:rPr>
              <a:t>Idea</a:t>
            </a:r>
          </a:p>
          <a:p>
            <a:pPr marL="263525" indent="-263525">
              <a:spcBef>
                <a:spcPts val="600"/>
              </a:spcBef>
              <a:buFont typeface="+mj-lt"/>
              <a:buAutoNum type="arabicPeriod"/>
            </a:pPr>
            <a:r>
              <a:rPr lang="en-CA" sz="1400" b="1" dirty="0" smtClean="0">
                <a:solidFill>
                  <a:schemeClr val="tx1"/>
                </a:solidFill>
              </a:rPr>
              <a:t>Authority</a:t>
            </a:r>
            <a:endParaRPr lang="en-CA" sz="1400" b="1" dirty="0">
              <a:solidFill>
                <a:schemeClr val="tx1"/>
              </a:solidFill>
            </a:endParaRPr>
          </a:p>
        </p:txBody>
      </p:sp>
      <p:sp>
        <p:nvSpPr>
          <p:cNvPr id="27" name="TextBox 26"/>
          <p:cNvSpPr txBox="1"/>
          <p:nvPr/>
        </p:nvSpPr>
        <p:spPr>
          <a:xfrm>
            <a:off x="2972748" y="3861048"/>
            <a:ext cx="1296144" cy="864096"/>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noAutofit/>
          </a:bodyPr>
          <a:lstStyle/>
          <a:p>
            <a:pPr marL="261938" indent="-261938">
              <a:buFont typeface="+mj-lt"/>
              <a:buAutoNum type="arabicPeriod" startAt="3"/>
            </a:pPr>
            <a:r>
              <a:rPr lang="en-CA" sz="1400" b="1" dirty="0" smtClean="0">
                <a:solidFill>
                  <a:schemeClr val="bg2">
                    <a:lumMod val="50000"/>
                  </a:schemeClr>
                </a:solidFill>
              </a:rPr>
              <a:t>Project Charter</a:t>
            </a:r>
          </a:p>
          <a:p>
            <a:pPr marL="263525" indent="-263525">
              <a:spcBef>
                <a:spcPts val="600"/>
              </a:spcBef>
              <a:buFont typeface="+mj-lt"/>
              <a:buAutoNum type="arabicPeriod" startAt="3"/>
            </a:pPr>
            <a:r>
              <a:rPr lang="en-CA" sz="1400" b="1" dirty="0" smtClean="0">
                <a:solidFill>
                  <a:schemeClr val="bg2">
                    <a:lumMod val="50000"/>
                  </a:schemeClr>
                </a:solidFill>
              </a:rPr>
              <a:t>Design</a:t>
            </a:r>
          </a:p>
        </p:txBody>
      </p:sp>
      <p:sp>
        <p:nvSpPr>
          <p:cNvPr id="28" name="TextBox 27"/>
          <p:cNvSpPr txBox="1"/>
          <p:nvPr/>
        </p:nvSpPr>
        <p:spPr>
          <a:xfrm>
            <a:off x="4412908" y="3861048"/>
            <a:ext cx="1512168" cy="864096"/>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noAutofit/>
          </a:bodyPr>
          <a:lstStyle/>
          <a:p>
            <a:pPr marL="261938" indent="-261938">
              <a:spcAft>
                <a:spcPts val="600"/>
              </a:spcAft>
              <a:buFont typeface="+mj-lt"/>
              <a:buAutoNum type="arabicPeriod" startAt="5"/>
            </a:pPr>
            <a:r>
              <a:rPr lang="en-CA" sz="1400" b="1" dirty="0" smtClean="0">
                <a:solidFill>
                  <a:schemeClr val="bg2">
                    <a:lumMod val="50000"/>
                  </a:schemeClr>
                </a:solidFill>
              </a:rPr>
              <a:t>Schedule</a:t>
            </a:r>
          </a:p>
          <a:p>
            <a:pPr marL="263525" indent="-263525">
              <a:buFont typeface="+mj-lt"/>
              <a:buAutoNum type="arabicPeriod" startAt="5"/>
            </a:pPr>
            <a:r>
              <a:rPr lang="en-CA" sz="1400" b="1" dirty="0" smtClean="0">
                <a:solidFill>
                  <a:schemeClr val="bg2">
                    <a:lumMod val="50000"/>
                  </a:schemeClr>
                </a:solidFill>
              </a:rPr>
              <a:t>Resource Plan</a:t>
            </a:r>
          </a:p>
        </p:txBody>
      </p:sp>
      <p:sp>
        <p:nvSpPr>
          <p:cNvPr id="29" name="TextBox 28"/>
          <p:cNvSpPr txBox="1"/>
          <p:nvPr/>
        </p:nvSpPr>
        <p:spPr>
          <a:xfrm>
            <a:off x="5953542" y="3861048"/>
            <a:ext cx="1368152" cy="144016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noAutofit/>
          </a:bodyPr>
          <a:lstStyle/>
          <a:p>
            <a:pPr marL="261938" indent="-261938">
              <a:buFont typeface="+mj-lt"/>
              <a:buAutoNum type="arabicPeriod" startAt="7"/>
            </a:pPr>
            <a:r>
              <a:rPr lang="en-CA" sz="1400" b="1" dirty="0" smtClean="0">
                <a:solidFill>
                  <a:schemeClr val="tx1"/>
                </a:solidFill>
              </a:rPr>
              <a:t>Project Outcomes</a:t>
            </a:r>
            <a:endParaRPr lang="en-CA" sz="1400" b="1" dirty="0">
              <a:solidFill>
                <a:schemeClr val="tx1"/>
              </a:solidFill>
            </a:endParaRPr>
          </a:p>
        </p:txBody>
      </p:sp>
      <p:cxnSp>
        <p:nvCxnSpPr>
          <p:cNvPr id="31" name="Straight Arrow Connector 30"/>
          <p:cNvCxnSpPr/>
          <p:nvPr/>
        </p:nvCxnSpPr>
        <p:spPr>
          <a:xfrm rot="5400000">
            <a:off x="1783822" y="3392996"/>
            <a:ext cx="648072" cy="158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32" name="Straight Arrow Connector 31"/>
          <p:cNvCxnSpPr/>
          <p:nvPr/>
        </p:nvCxnSpPr>
        <p:spPr>
          <a:xfrm rot="5400000">
            <a:off x="3295989" y="3392202"/>
            <a:ext cx="648072" cy="158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33" name="Straight Arrow Connector 32"/>
          <p:cNvCxnSpPr/>
          <p:nvPr/>
        </p:nvCxnSpPr>
        <p:spPr>
          <a:xfrm rot="5400000">
            <a:off x="4808158" y="3392202"/>
            <a:ext cx="648072" cy="158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34" name="Straight Arrow Connector 33"/>
          <p:cNvCxnSpPr/>
          <p:nvPr/>
        </p:nvCxnSpPr>
        <p:spPr>
          <a:xfrm rot="5400000">
            <a:off x="6320326" y="3392202"/>
            <a:ext cx="648072" cy="158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35" name="TextBox 34"/>
          <p:cNvSpPr txBox="1"/>
          <p:nvPr/>
        </p:nvSpPr>
        <p:spPr>
          <a:xfrm>
            <a:off x="7423292" y="3861048"/>
            <a:ext cx="1440160" cy="144016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noAutofit/>
          </a:bodyPr>
          <a:lstStyle/>
          <a:p>
            <a:pPr marL="261938" indent="-261938" algn="ctr">
              <a:buFont typeface="+mj-lt"/>
              <a:buAutoNum type="arabicPeriod" startAt="8"/>
            </a:pPr>
            <a:r>
              <a:rPr lang="en-CA" sz="1400" b="1" dirty="0" smtClean="0">
                <a:solidFill>
                  <a:schemeClr val="tx1"/>
                </a:solidFill>
              </a:rPr>
              <a:t>Evaluation</a:t>
            </a:r>
            <a:endParaRPr lang="en-CA" sz="1400" b="1" dirty="0">
              <a:solidFill>
                <a:schemeClr val="tx1"/>
              </a:solidFill>
            </a:endParaRPr>
          </a:p>
        </p:txBody>
      </p:sp>
      <p:cxnSp>
        <p:nvCxnSpPr>
          <p:cNvPr id="36" name="Straight Arrow Connector 35"/>
          <p:cNvCxnSpPr/>
          <p:nvPr/>
        </p:nvCxnSpPr>
        <p:spPr>
          <a:xfrm rot="5400000">
            <a:off x="7832494" y="3392202"/>
            <a:ext cx="648072" cy="158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37" name="TextBox 36"/>
          <p:cNvSpPr txBox="1"/>
          <p:nvPr/>
        </p:nvSpPr>
        <p:spPr>
          <a:xfrm>
            <a:off x="2699230" y="5200172"/>
            <a:ext cx="3312368" cy="36004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noAutofit/>
          </a:bodyPr>
          <a:lstStyle/>
          <a:p>
            <a:pPr algn="ctr"/>
            <a:r>
              <a:rPr lang="en-CA" sz="1600" b="1" dirty="0" smtClean="0">
                <a:solidFill>
                  <a:schemeClr val="bg2">
                    <a:lumMod val="50000"/>
                  </a:schemeClr>
                </a:solidFill>
              </a:rPr>
              <a:t>Project Management Plan</a:t>
            </a:r>
          </a:p>
        </p:txBody>
      </p:sp>
      <p:sp>
        <p:nvSpPr>
          <p:cNvPr id="38" name="Left Brace 37"/>
          <p:cNvSpPr/>
          <p:nvPr/>
        </p:nvSpPr>
        <p:spPr>
          <a:xfrm rot="16200000">
            <a:off x="4232888" y="3608458"/>
            <a:ext cx="288032" cy="2664296"/>
          </a:xfrm>
          <a:prstGeom prst="leftBrace">
            <a:avLst>
              <a:gd name="adj1" fmla="val 83200"/>
              <a:gd name="adj2" fmla="val 49440"/>
            </a:avLst>
          </a:prstGeom>
          <a:ln>
            <a:solidFill>
              <a:schemeClr val="bg2">
                <a:lumMod val="50000"/>
              </a:schemeClr>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Project Management Tools</a:t>
            </a:r>
            <a:endParaRPr lang="en-CA" dirty="0"/>
          </a:p>
        </p:txBody>
      </p:sp>
      <p:sp>
        <p:nvSpPr>
          <p:cNvPr id="16386" name="Content Placeholder 2"/>
          <p:cNvSpPr>
            <a:spLocks noGrp="1"/>
          </p:cNvSpPr>
          <p:nvPr>
            <p:ph sz="quarter" idx="1"/>
          </p:nvPr>
        </p:nvSpPr>
        <p:spPr>
          <a:xfrm>
            <a:off x="467544" y="1700808"/>
            <a:ext cx="8136904" cy="4572000"/>
          </a:xfrm>
        </p:spPr>
        <p:txBody>
          <a:bodyPr>
            <a:normAutofit/>
          </a:bodyPr>
          <a:lstStyle/>
          <a:p>
            <a:pPr marL="457200" indent="-457200">
              <a:buClr>
                <a:schemeClr val="accent3">
                  <a:lumMod val="75000"/>
                </a:schemeClr>
              </a:buClr>
              <a:buSzPct val="100000"/>
            </a:pPr>
            <a:r>
              <a:rPr lang="en-CA" dirty="0" smtClean="0"/>
              <a:t>Many tools to organize, analyze, measure, monitor project activities</a:t>
            </a:r>
          </a:p>
          <a:p>
            <a:pPr marL="457200" indent="-457200">
              <a:buClr>
                <a:schemeClr val="accent3">
                  <a:lumMod val="75000"/>
                </a:schemeClr>
              </a:buClr>
              <a:buSzPct val="100000"/>
            </a:pPr>
            <a:r>
              <a:rPr lang="en-CA" dirty="0" smtClean="0"/>
              <a:t>Project Management software</a:t>
            </a:r>
          </a:p>
          <a:p>
            <a:pPr marL="922337" lvl="1" indent="-457200">
              <a:buClr>
                <a:schemeClr val="accent3">
                  <a:lumMod val="75000"/>
                </a:schemeClr>
              </a:buClr>
              <a:buSzPct val="100000"/>
            </a:pPr>
            <a:r>
              <a:rPr lang="en-CA" dirty="0" smtClean="0"/>
              <a:t>Proprietary ($) e.g. Microsoft Project</a:t>
            </a:r>
          </a:p>
          <a:p>
            <a:pPr marL="922337" lvl="1" indent="-457200">
              <a:buClr>
                <a:schemeClr val="accent3">
                  <a:lumMod val="75000"/>
                </a:schemeClr>
              </a:buClr>
              <a:buSzPct val="100000"/>
            </a:pPr>
            <a:r>
              <a:rPr lang="en-CA" dirty="0" smtClean="0"/>
              <a:t>Open Source e.g. Project Open</a:t>
            </a:r>
          </a:p>
          <a:p>
            <a:pPr marL="457200" indent="-457200">
              <a:buClr>
                <a:schemeClr val="accent3">
                  <a:lumMod val="75000"/>
                </a:schemeClr>
              </a:buClr>
              <a:buSzPct val="100000"/>
            </a:pPr>
            <a:r>
              <a:rPr lang="en-CA" dirty="0" smtClean="0"/>
              <a:t>Productivity software </a:t>
            </a:r>
          </a:p>
          <a:p>
            <a:pPr marL="922337" lvl="1" indent="-457200">
              <a:buClr>
                <a:schemeClr val="accent3">
                  <a:lumMod val="75000"/>
                </a:schemeClr>
              </a:buClr>
              <a:buSzPct val="100000"/>
            </a:pPr>
            <a:r>
              <a:rPr lang="en-CA" dirty="0" smtClean="0"/>
              <a:t>Proprietary ($) e.g. Microsoft Office: Word, Excel</a:t>
            </a:r>
          </a:p>
          <a:p>
            <a:pPr marL="922337" lvl="1" indent="-457200">
              <a:buClr>
                <a:schemeClr val="accent3">
                  <a:lumMod val="75000"/>
                </a:schemeClr>
              </a:buClr>
              <a:buSzPct val="100000"/>
            </a:pPr>
            <a:r>
              <a:rPr lang="en-CA" dirty="0" smtClean="0"/>
              <a:t>Open Source e.g. Open Office – alternative to Microsoft Office</a:t>
            </a:r>
          </a:p>
        </p:txBody>
      </p:sp>
      <p:sp>
        <p:nvSpPr>
          <p:cNvPr id="5" name="TextBox 4"/>
          <p:cNvSpPr txBox="1"/>
          <p:nvPr/>
        </p:nvSpPr>
        <p:spPr>
          <a:xfrm>
            <a:off x="3923928" y="6423139"/>
            <a:ext cx="5005790" cy="246221"/>
          </a:xfrm>
          <a:prstGeom prst="rect">
            <a:avLst/>
          </a:prstGeom>
          <a:noFill/>
        </p:spPr>
        <p:txBody>
          <a:bodyPr wrap="square" rtlCol="0">
            <a:spAutoFit/>
          </a:bodyPr>
          <a:lstStyle/>
          <a:p>
            <a:pPr algn="r"/>
            <a:r>
              <a:rPr lang="en-US" sz="1000" i="1" dirty="0" smtClean="0">
                <a:solidFill>
                  <a:schemeClr val="bg1"/>
                </a:solidFill>
              </a:rPr>
              <a:t>http://en.wikipedia.org/wiki/Comparison_of_project_management_software</a:t>
            </a:r>
          </a:p>
        </p:txBody>
      </p:sp>
      <p:sp>
        <p:nvSpPr>
          <p:cNvPr id="7" name="TextBox 6"/>
          <p:cNvSpPr txBox="1"/>
          <p:nvPr/>
        </p:nvSpPr>
        <p:spPr>
          <a:xfrm>
            <a:off x="214282" y="6423139"/>
            <a:ext cx="3929090" cy="246221"/>
          </a:xfrm>
          <a:prstGeom prst="rect">
            <a:avLst/>
          </a:prstGeom>
          <a:noFill/>
        </p:spPr>
        <p:txBody>
          <a:bodyPr wrap="square" rtlCol="0">
            <a:spAutoFit/>
          </a:bodyPr>
          <a:lstStyle/>
          <a:p>
            <a:r>
              <a:rPr lang="en-CA" sz="1000" b="1" dirty="0" smtClean="0">
                <a:solidFill>
                  <a:schemeClr val="bg1"/>
                </a:solidFill>
              </a:rPr>
              <a:t>Initiation </a:t>
            </a:r>
            <a:r>
              <a:rPr lang="en-CA" sz="1000" b="1" dirty="0" smtClean="0">
                <a:solidFill>
                  <a:schemeClr val="accent3">
                    <a:lumMod val="60000"/>
                    <a:lumOff val="40000"/>
                  </a:schemeClr>
                </a:solidFill>
                <a:sym typeface="Wingdings"/>
              </a:rPr>
              <a:t> Definition  Planning  Execution  Close-Out</a:t>
            </a:r>
            <a:endParaRPr lang="en-US" sz="1000" b="1" dirty="0">
              <a:solidFill>
                <a:schemeClr val="accent3">
                  <a:lumMod val="60000"/>
                  <a:lumOff val="40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Final Presentation: Project Teams</a:t>
            </a:r>
            <a:endParaRPr lang="en-CA" dirty="0"/>
          </a:p>
        </p:txBody>
      </p:sp>
      <p:sp>
        <p:nvSpPr>
          <p:cNvPr id="16386" name="Content Placeholder 2"/>
          <p:cNvSpPr>
            <a:spLocks noGrp="1"/>
          </p:cNvSpPr>
          <p:nvPr>
            <p:ph sz="quarter" idx="1"/>
          </p:nvPr>
        </p:nvSpPr>
        <p:spPr/>
        <p:txBody>
          <a:bodyPr>
            <a:normAutofit/>
          </a:bodyPr>
          <a:lstStyle/>
          <a:p>
            <a:r>
              <a:rPr lang="en-CA" dirty="0" smtClean="0"/>
              <a:t>Time to form Project Teams!</a:t>
            </a:r>
          </a:p>
          <a:p>
            <a:r>
              <a:rPr lang="en-CA" dirty="0" smtClean="0"/>
              <a:t>Four groups 4-5 students each. Assign project team roles</a:t>
            </a:r>
          </a:p>
          <a:p>
            <a:pPr lvl="1"/>
            <a:r>
              <a:rPr lang="en-CA" dirty="0" smtClean="0"/>
              <a:t>Project Manager</a:t>
            </a:r>
          </a:p>
          <a:p>
            <a:pPr lvl="1"/>
            <a:r>
              <a:rPr lang="en-CA" dirty="0" smtClean="0"/>
              <a:t>Project Team</a:t>
            </a:r>
          </a:p>
          <a:p>
            <a:pPr lvl="2"/>
            <a:r>
              <a:rPr lang="en-CA" dirty="0" smtClean="0"/>
              <a:t>Designer</a:t>
            </a:r>
          </a:p>
          <a:p>
            <a:pPr lvl="2"/>
            <a:r>
              <a:rPr lang="en-CA" dirty="0" smtClean="0"/>
              <a:t>Client/owner representative</a:t>
            </a:r>
          </a:p>
          <a:p>
            <a:pPr lvl="2"/>
            <a:r>
              <a:rPr lang="en-CA" dirty="0" smtClean="0"/>
              <a:t>Implementer</a:t>
            </a:r>
          </a:p>
          <a:p>
            <a:r>
              <a:rPr lang="en-CA" dirty="0" smtClean="0"/>
              <a:t>Decide on health priority of interest</a:t>
            </a:r>
          </a:p>
        </p:txBody>
      </p:sp>
      <p:pic>
        <p:nvPicPr>
          <p:cNvPr id="5" name="Picture 22" descr="C:\Dave\Personal\Individual\Social-Emotional\Pictures\2011\201102 - Miscellaneous\IMG_0132 (no logo).jpg"/>
          <p:cNvPicPr>
            <a:picLocks noChangeAspect="1" noChangeArrowheads="1"/>
          </p:cNvPicPr>
          <p:nvPr/>
        </p:nvPicPr>
        <p:blipFill>
          <a:blip r:embed="rId3" cstate="print"/>
          <a:srcRect/>
          <a:stretch>
            <a:fillRect/>
          </a:stretch>
        </p:blipFill>
        <p:spPr bwMode="auto">
          <a:xfrm>
            <a:off x="323528" y="318165"/>
            <a:ext cx="1008112" cy="806579"/>
          </a:xfrm>
          <a:prstGeom prst="rect">
            <a:avLst/>
          </a:prstGeom>
          <a:noFill/>
        </p:spPr>
      </p:pic>
      <p:sp>
        <p:nvSpPr>
          <p:cNvPr id="6" name="TextBox 5"/>
          <p:cNvSpPr txBox="1"/>
          <p:nvPr/>
        </p:nvSpPr>
        <p:spPr>
          <a:xfrm>
            <a:off x="214282" y="6423139"/>
            <a:ext cx="3929090" cy="246221"/>
          </a:xfrm>
          <a:prstGeom prst="rect">
            <a:avLst/>
          </a:prstGeom>
          <a:noFill/>
        </p:spPr>
        <p:txBody>
          <a:bodyPr wrap="square" rtlCol="0">
            <a:spAutoFit/>
          </a:bodyPr>
          <a:lstStyle/>
          <a:p>
            <a:r>
              <a:rPr lang="en-CA" sz="1000" b="1" dirty="0" smtClean="0">
                <a:solidFill>
                  <a:schemeClr val="bg1"/>
                </a:solidFill>
              </a:rPr>
              <a:t>Initiation </a:t>
            </a:r>
            <a:r>
              <a:rPr lang="en-CA" sz="1000" b="1" dirty="0" smtClean="0">
                <a:solidFill>
                  <a:schemeClr val="accent3">
                    <a:lumMod val="60000"/>
                    <a:lumOff val="40000"/>
                  </a:schemeClr>
                </a:solidFill>
                <a:sym typeface="Wingdings"/>
              </a:rPr>
              <a:t> Definition  Planning  Execution  Close-Out</a:t>
            </a:r>
            <a:endParaRPr lang="en-US" sz="1000" b="1" dirty="0">
              <a:solidFill>
                <a:schemeClr val="accent3">
                  <a:lumMod val="60000"/>
                  <a:lumOff val="4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Ideas</a:t>
            </a:r>
            <a:endParaRPr lang="en-CA" dirty="0"/>
          </a:p>
        </p:txBody>
      </p:sp>
      <p:sp>
        <p:nvSpPr>
          <p:cNvPr id="4" name="TextBox 3"/>
          <p:cNvSpPr txBox="1"/>
          <p:nvPr/>
        </p:nvSpPr>
        <p:spPr>
          <a:xfrm>
            <a:off x="214282" y="6423139"/>
            <a:ext cx="3929090" cy="246221"/>
          </a:xfrm>
          <a:prstGeom prst="rect">
            <a:avLst/>
          </a:prstGeom>
          <a:noFill/>
        </p:spPr>
        <p:txBody>
          <a:bodyPr wrap="square" rtlCol="0">
            <a:spAutoFit/>
          </a:bodyPr>
          <a:lstStyle/>
          <a:p>
            <a:r>
              <a:rPr lang="en-CA" sz="1000" b="1" dirty="0" smtClean="0">
                <a:solidFill>
                  <a:schemeClr val="bg1"/>
                </a:solidFill>
              </a:rPr>
              <a:t>Initiation </a:t>
            </a:r>
            <a:r>
              <a:rPr lang="en-CA" sz="1000" b="1" dirty="0" smtClean="0">
                <a:solidFill>
                  <a:schemeClr val="accent3">
                    <a:lumMod val="60000"/>
                    <a:lumOff val="40000"/>
                  </a:schemeClr>
                </a:solidFill>
                <a:sym typeface="Wingdings"/>
              </a:rPr>
              <a:t> Definition  Planning  Execution  Close-Out</a:t>
            </a:r>
            <a:endParaRPr lang="en-US" sz="1000" b="1" dirty="0">
              <a:solidFill>
                <a:schemeClr val="accent3">
                  <a:lumMod val="60000"/>
                  <a:lumOff val="40000"/>
                </a:schemeClr>
              </a:solidFill>
            </a:endParaRPr>
          </a:p>
        </p:txBody>
      </p:sp>
      <p:pic>
        <p:nvPicPr>
          <p:cNvPr id="5" name="Picture 3" descr="C:\Dave\Personal\Individual\Social-Emotional\Pictures\2011\201102 - Miscellaneous\031.JPG"/>
          <p:cNvPicPr>
            <a:picLocks noChangeAspect="1" noChangeArrowheads="1"/>
          </p:cNvPicPr>
          <p:nvPr/>
        </p:nvPicPr>
        <p:blipFill>
          <a:blip r:embed="rId3" cstate="print"/>
          <a:srcRect l="7454"/>
          <a:stretch>
            <a:fillRect/>
          </a:stretch>
        </p:blipFill>
        <p:spPr bwMode="auto">
          <a:xfrm>
            <a:off x="2456916" y="2132856"/>
            <a:ext cx="4248472" cy="3398778"/>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CA" dirty="0" smtClean="0"/>
              <a:t>End of Section 1</a:t>
            </a:r>
            <a:br>
              <a:rPr lang="en-CA" dirty="0" smtClean="0"/>
            </a:br>
            <a:r>
              <a:rPr lang="en-CA" dirty="0" smtClean="0"/>
              <a:t>Introduction to Project Management</a:t>
            </a:r>
            <a:endParaRPr lang="en-CA" dirty="0"/>
          </a:p>
        </p:txBody>
      </p:sp>
      <p:pic>
        <p:nvPicPr>
          <p:cNvPr id="4" name="Picture 2"/>
          <p:cNvPicPr>
            <a:picLocks noChangeAspect="1" noChangeArrowheads="1"/>
          </p:cNvPicPr>
          <p:nvPr/>
        </p:nvPicPr>
        <p:blipFill>
          <a:blip r:embed="rId3" cstate="print"/>
          <a:srcRect/>
          <a:stretch>
            <a:fillRect/>
          </a:stretch>
        </p:blipFill>
        <p:spPr bwMode="auto">
          <a:xfrm>
            <a:off x="2843808" y="3140968"/>
            <a:ext cx="3494627" cy="1800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CA" dirty="0" smtClean="0"/>
              <a:t>Project Management</a:t>
            </a:r>
            <a:br>
              <a:rPr lang="en-CA" dirty="0" smtClean="0"/>
            </a:br>
            <a:r>
              <a:rPr lang="en-CA" dirty="0" smtClean="0"/>
              <a:t>for Public Health Professionals</a:t>
            </a:r>
            <a:endParaRPr lang="en-CA" dirty="0"/>
          </a:p>
        </p:txBody>
      </p:sp>
      <p:sp>
        <p:nvSpPr>
          <p:cNvPr id="4" name="Content Placeholder 2"/>
          <p:cNvSpPr txBox="1">
            <a:spLocks/>
          </p:cNvSpPr>
          <p:nvPr/>
        </p:nvSpPr>
        <p:spPr>
          <a:xfrm>
            <a:off x="500034" y="2924944"/>
            <a:ext cx="8143932" cy="3384376"/>
          </a:xfrm>
          <a:prstGeom prst="rect">
            <a:avLst/>
          </a:prstGeom>
        </p:spPr>
        <p:txBody>
          <a:bodyPr vert="horz">
            <a:noAutofit/>
          </a:bodyPr>
          <a:lstStyle/>
          <a:p>
            <a:pPr marL="182563" marR="0" lvl="2" indent="-174625" algn="ctr" defTabSz="914400" rtl="0" eaLnBrk="0" fontAlgn="base" latinLnBrk="0" hangingPunct="0">
              <a:lnSpc>
                <a:spcPct val="100000"/>
              </a:lnSpc>
              <a:spcBef>
                <a:spcPct val="30000"/>
              </a:spcBef>
              <a:spcAft>
                <a:spcPct val="0"/>
              </a:spcAft>
              <a:buClr>
                <a:schemeClr val="accent3"/>
              </a:buClr>
              <a:buSzTx/>
              <a:tabLst/>
              <a:defRPr/>
            </a:pP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L="182563" marR="0" lvl="2" indent="-174625" algn="ctr" defTabSz="914400" rtl="0" eaLnBrk="0" fontAlgn="base" latinLnBrk="0" hangingPunct="0">
              <a:spcBef>
                <a:spcPct val="30000"/>
              </a:spcBef>
              <a:spcAft>
                <a:spcPct val="0"/>
              </a:spcAft>
              <a:buClr>
                <a:schemeClr val="accent3"/>
              </a:buClr>
              <a:buSzTx/>
              <a:tabLst/>
              <a:defRPr/>
            </a:pPr>
            <a:r>
              <a:rPr lang="en-US" noProof="0" dirty="0" smtClean="0">
                <a:latin typeface="+mn-lt"/>
              </a:rPr>
              <a:t>February 2011</a:t>
            </a:r>
            <a:endParaRPr kumimoji="0" lang="en-US" i="0" u="none" strike="noStrike" kern="1200" cap="none" spc="0" normalizeH="0" baseline="0" noProof="0" dirty="0" smtClean="0">
              <a:ln>
                <a:noFill/>
              </a:ln>
              <a:solidFill>
                <a:schemeClr val="tx1"/>
              </a:solidFill>
              <a:effectLst/>
              <a:uLnTx/>
              <a:uFillTx/>
              <a:latin typeface="+mn-lt"/>
              <a:ea typeface="+mn-ea"/>
              <a:cs typeface="+mn-cs"/>
            </a:endParaRPr>
          </a:p>
          <a:p>
            <a:pPr marL="182563" lvl="5" indent="-174625" algn="ctr" eaLnBrk="0" hangingPunct="0">
              <a:buClr>
                <a:schemeClr val="accent3"/>
              </a:buClr>
              <a:defRPr/>
            </a:pPr>
            <a:endParaRPr lang="en-US" dirty="0" smtClean="0">
              <a:latin typeface="+mn-lt"/>
            </a:endParaRPr>
          </a:p>
          <a:p>
            <a:pPr marL="182563" lvl="5" indent="-174625" algn="ctr" eaLnBrk="0" hangingPunct="0">
              <a:buClr>
                <a:schemeClr val="accent3"/>
              </a:buClr>
              <a:defRPr/>
            </a:pPr>
            <a:r>
              <a:rPr lang="en-CA" dirty="0" smtClean="0">
                <a:latin typeface="+mn-lt"/>
              </a:rPr>
              <a:t>David Sabapathy</a:t>
            </a:r>
            <a:r>
              <a:rPr lang="en-CA" sz="1400" dirty="0" smtClean="0">
                <a:latin typeface="+mn-lt"/>
              </a:rPr>
              <a:t>, MD, MBA, PEng</a:t>
            </a:r>
          </a:p>
          <a:p>
            <a:pPr marL="182563" lvl="5" indent="-174625" algn="ctr" eaLnBrk="0" hangingPunct="0">
              <a:buClr>
                <a:schemeClr val="accent3"/>
              </a:buClr>
              <a:defRPr/>
            </a:pPr>
            <a:endParaRPr lang="en-CA" sz="1400" dirty="0" smtClean="0">
              <a:latin typeface="+mn-lt"/>
            </a:endParaRPr>
          </a:p>
          <a:p>
            <a:pPr marL="182563" lvl="5" indent="-174625" algn="ctr" eaLnBrk="0" hangingPunct="0">
              <a:buClr>
                <a:schemeClr val="accent3"/>
              </a:buClr>
              <a:defRPr/>
            </a:pPr>
            <a:endParaRPr lang="en-CA" sz="1200" dirty="0" smtClean="0">
              <a:latin typeface="+mn-lt"/>
            </a:endParaRPr>
          </a:p>
          <a:p>
            <a:pPr marL="182563" lvl="5" indent="-174625" algn="ctr" eaLnBrk="0" hangingPunct="0">
              <a:buClr>
                <a:schemeClr val="accent3"/>
              </a:buClr>
              <a:defRPr/>
            </a:pPr>
            <a:endParaRPr lang="en-CA" sz="1200" dirty="0" smtClean="0">
              <a:latin typeface="+mn-lt"/>
            </a:endParaRPr>
          </a:p>
          <a:p>
            <a:pPr marL="182563" lvl="5" indent="-174625" algn="ctr" eaLnBrk="0" hangingPunct="0">
              <a:buClr>
                <a:schemeClr val="accent3"/>
              </a:buClr>
              <a:defRPr/>
            </a:pPr>
            <a:r>
              <a:rPr lang="en-CA" sz="1200" dirty="0" smtClean="0">
                <a:latin typeface="+mn-lt"/>
              </a:rPr>
              <a:t>Department of Community Health Sciences</a:t>
            </a:r>
          </a:p>
          <a:p>
            <a:pPr marL="182563" lvl="5" indent="-174625" algn="ctr" eaLnBrk="0" hangingPunct="0">
              <a:buClr>
                <a:schemeClr val="accent3"/>
              </a:buClr>
              <a:defRPr/>
            </a:pPr>
            <a:r>
              <a:rPr lang="en-CA" sz="1200" dirty="0" smtClean="0">
                <a:latin typeface="+mn-lt"/>
              </a:rPr>
              <a:t>3</a:t>
            </a:r>
            <a:r>
              <a:rPr lang="en-CA" sz="1200" baseline="30000" dirty="0" smtClean="0">
                <a:latin typeface="+mn-lt"/>
              </a:rPr>
              <a:t>rd</a:t>
            </a:r>
            <a:r>
              <a:rPr lang="en-CA" sz="1200" dirty="0" smtClean="0">
                <a:latin typeface="+mn-lt"/>
              </a:rPr>
              <a:t> floor TRW building</a:t>
            </a:r>
          </a:p>
          <a:p>
            <a:pPr marL="182563" lvl="5" indent="-174625" algn="ctr" eaLnBrk="0" hangingPunct="0">
              <a:buClr>
                <a:schemeClr val="accent3"/>
              </a:buClr>
              <a:defRPr/>
            </a:pPr>
            <a:r>
              <a:rPr lang="en-CA" sz="1200" dirty="0" smtClean="0">
                <a:latin typeface="+mn-lt"/>
              </a:rPr>
              <a:t>Faculty of Medicine</a:t>
            </a:r>
          </a:p>
          <a:p>
            <a:pPr marL="182563" lvl="5" indent="-174625" algn="ctr" eaLnBrk="0" hangingPunct="0">
              <a:buClr>
                <a:schemeClr val="accent3"/>
              </a:buClr>
              <a:defRPr/>
            </a:pPr>
            <a:r>
              <a:rPr lang="en-CA" sz="1200" dirty="0" smtClean="0">
                <a:latin typeface="+mn-lt"/>
              </a:rPr>
              <a:t>University of Calgary</a:t>
            </a:r>
          </a:p>
          <a:p>
            <a:pPr marL="182563" lvl="5" indent="-174625" algn="ctr" eaLnBrk="0" hangingPunct="0">
              <a:buClr>
                <a:schemeClr val="accent3"/>
              </a:buClr>
              <a:defRPr/>
            </a:pPr>
            <a:r>
              <a:rPr lang="en-CA" sz="1200" dirty="0" smtClean="0">
                <a:latin typeface="+mn-lt"/>
              </a:rPr>
              <a:t>Calgary, Alberta</a:t>
            </a:r>
          </a:p>
          <a:p>
            <a:pPr marL="182563" lvl="5" indent="-174625" algn="ctr" eaLnBrk="0" hangingPunct="0">
              <a:buClr>
                <a:schemeClr val="accent3"/>
              </a:buClr>
              <a:defRPr/>
            </a:pPr>
            <a:r>
              <a:rPr lang="en-CA" sz="1200" dirty="0" smtClean="0">
                <a:latin typeface="+mn-lt"/>
              </a:rPr>
              <a:t>Canada T2N 4Z6</a:t>
            </a:r>
          </a:p>
          <a:p>
            <a:pPr marL="182563" lvl="5" indent="-174625" algn="ctr" eaLnBrk="0" hangingPunct="0">
              <a:buClr>
                <a:schemeClr val="accent3"/>
              </a:buClr>
              <a:defRPr/>
            </a:pPr>
            <a:r>
              <a:rPr lang="en-CA" sz="1200" u="sng" dirty="0" smtClean="0">
                <a:latin typeface="+mn-lt"/>
              </a:rPr>
              <a:t>david.sabapathy@albertahealthservices.ca</a:t>
            </a:r>
          </a:p>
          <a:p>
            <a:pPr marL="182563" lvl="5" indent="-174625" algn="ctr" eaLnBrk="0" hangingPunct="0">
              <a:buClr>
                <a:schemeClr val="accent3"/>
              </a:buClr>
              <a:defRPr/>
            </a:pPr>
            <a:endParaRPr lang="en-CA" sz="1400" dirty="0" smtClean="0">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Outcomes</a:t>
            </a:r>
            <a:endParaRPr lang="en-CA" dirty="0"/>
          </a:p>
        </p:txBody>
      </p:sp>
      <p:pic>
        <p:nvPicPr>
          <p:cNvPr id="151554" name="Picture 2" descr="http://siroon.typepad.com/.a/6a00e55184fcf0883300e551e87a058833-pi"/>
          <p:cNvPicPr>
            <a:picLocks noChangeAspect="1" noChangeArrowheads="1"/>
          </p:cNvPicPr>
          <p:nvPr/>
        </p:nvPicPr>
        <p:blipFill>
          <a:blip r:embed="rId3" cstate="print"/>
          <a:srcRect/>
          <a:stretch>
            <a:fillRect/>
          </a:stretch>
        </p:blipFill>
        <p:spPr bwMode="auto">
          <a:xfrm>
            <a:off x="723408" y="2276872"/>
            <a:ext cx="7737024" cy="2837682"/>
          </a:xfrm>
          <a:prstGeom prst="rect">
            <a:avLst/>
          </a:prstGeom>
          <a:noFill/>
        </p:spPr>
      </p:pic>
      <p:sp>
        <p:nvSpPr>
          <p:cNvPr id="5" name="TextBox 4"/>
          <p:cNvSpPr txBox="1"/>
          <p:nvPr/>
        </p:nvSpPr>
        <p:spPr>
          <a:xfrm>
            <a:off x="214282" y="6423139"/>
            <a:ext cx="3929090" cy="246221"/>
          </a:xfrm>
          <a:prstGeom prst="rect">
            <a:avLst/>
          </a:prstGeom>
          <a:noFill/>
        </p:spPr>
        <p:txBody>
          <a:bodyPr wrap="square" rtlCol="0">
            <a:spAutoFit/>
          </a:bodyPr>
          <a:lstStyle/>
          <a:p>
            <a:r>
              <a:rPr lang="en-CA" sz="1000" b="1" dirty="0" smtClean="0">
                <a:solidFill>
                  <a:schemeClr val="bg1"/>
                </a:solidFill>
              </a:rPr>
              <a:t>Initiation </a:t>
            </a:r>
            <a:r>
              <a:rPr lang="en-CA" sz="1000" b="1" dirty="0" smtClean="0">
                <a:solidFill>
                  <a:schemeClr val="accent3">
                    <a:lumMod val="60000"/>
                    <a:lumOff val="40000"/>
                  </a:schemeClr>
                </a:solidFill>
                <a:sym typeface="Wingdings"/>
              </a:rPr>
              <a:t> Definition  Planning  Execution  Close-Out</a:t>
            </a:r>
            <a:endParaRPr lang="en-US" sz="1000" b="1" dirty="0">
              <a:solidFill>
                <a:schemeClr val="accent3">
                  <a:lumMod val="60000"/>
                  <a:lumOff val="4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Implementation</a:t>
            </a:r>
            <a:endParaRPr lang="en-CA" dirty="0"/>
          </a:p>
        </p:txBody>
      </p:sp>
      <p:sp>
        <p:nvSpPr>
          <p:cNvPr id="5" name="TextBox 4"/>
          <p:cNvSpPr txBox="1"/>
          <p:nvPr/>
        </p:nvSpPr>
        <p:spPr>
          <a:xfrm>
            <a:off x="214282" y="6423139"/>
            <a:ext cx="3929090" cy="246221"/>
          </a:xfrm>
          <a:prstGeom prst="rect">
            <a:avLst/>
          </a:prstGeom>
          <a:noFill/>
        </p:spPr>
        <p:txBody>
          <a:bodyPr wrap="square" rtlCol="0">
            <a:spAutoFit/>
          </a:bodyPr>
          <a:lstStyle/>
          <a:p>
            <a:r>
              <a:rPr lang="en-CA" sz="1000" b="1" dirty="0" smtClean="0">
                <a:solidFill>
                  <a:schemeClr val="bg1"/>
                </a:solidFill>
              </a:rPr>
              <a:t>Initiation </a:t>
            </a:r>
            <a:r>
              <a:rPr lang="en-CA" sz="1000" b="1" dirty="0" smtClean="0">
                <a:solidFill>
                  <a:schemeClr val="accent3">
                    <a:lumMod val="60000"/>
                    <a:lumOff val="40000"/>
                  </a:schemeClr>
                </a:solidFill>
                <a:sym typeface="Wingdings"/>
              </a:rPr>
              <a:t> Definition  Planning  Execution  Close-Out</a:t>
            </a:r>
            <a:endParaRPr lang="en-US" sz="1000" b="1" dirty="0">
              <a:solidFill>
                <a:schemeClr val="accent3">
                  <a:lumMod val="60000"/>
                  <a:lumOff val="40000"/>
                </a:schemeClr>
              </a:solidFill>
            </a:endParaRPr>
          </a:p>
        </p:txBody>
      </p:sp>
      <p:pic>
        <p:nvPicPr>
          <p:cNvPr id="52226" name="Picture 2" descr="http://oecotextiles.files.wordpress.com/2010/04/combating-global-warming-map_noch_kleiner1.jpg"/>
          <p:cNvPicPr>
            <a:picLocks noChangeAspect="1" noChangeArrowheads="1"/>
          </p:cNvPicPr>
          <p:nvPr/>
        </p:nvPicPr>
        <p:blipFill>
          <a:blip r:embed="rId3" cstate="print"/>
          <a:srcRect/>
          <a:stretch>
            <a:fillRect/>
          </a:stretch>
        </p:blipFill>
        <p:spPr bwMode="auto">
          <a:xfrm>
            <a:off x="395536" y="1484783"/>
            <a:ext cx="4252362" cy="3036187"/>
          </a:xfrm>
          <a:prstGeom prst="rect">
            <a:avLst/>
          </a:prstGeom>
          <a:noFill/>
        </p:spPr>
      </p:pic>
      <p:pic>
        <p:nvPicPr>
          <p:cNvPr id="52228" name="Picture 4" descr="http://farm4.static.flickr.com/3049/3064569563_d65489b3b7.jpg"/>
          <p:cNvPicPr>
            <a:picLocks noChangeAspect="1" noChangeArrowheads="1"/>
          </p:cNvPicPr>
          <p:nvPr/>
        </p:nvPicPr>
        <p:blipFill>
          <a:blip r:embed="rId4" cstate="print"/>
          <a:srcRect/>
          <a:stretch>
            <a:fillRect/>
          </a:stretch>
        </p:blipFill>
        <p:spPr bwMode="auto">
          <a:xfrm>
            <a:off x="4716016" y="3140968"/>
            <a:ext cx="4043229" cy="302433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Innovation = Ideas + Project Management</a:t>
            </a:r>
            <a:endParaRPr lang="en-CA" dirty="0"/>
          </a:p>
        </p:txBody>
      </p:sp>
      <p:sp>
        <p:nvSpPr>
          <p:cNvPr id="5" name="TextBox 4"/>
          <p:cNvSpPr txBox="1"/>
          <p:nvPr/>
        </p:nvSpPr>
        <p:spPr>
          <a:xfrm>
            <a:off x="214282" y="6423139"/>
            <a:ext cx="3929090" cy="246221"/>
          </a:xfrm>
          <a:prstGeom prst="rect">
            <a:avLst/>
          </a:prstGeom>
          <a:noFill/>
        </p:spPr>
        <p:txBody>
          <a:bodyPr wrap="square" rtlCol="0">
            <a:spAutoFit/>
          </a:bodyPr>
          <a:lstStyle/>
          <a:p>
            <a:r>
              <a:rPr lang="en-CA" sz="1000" b="1" dirty="0" smtClean="0">
                <a:solidFill>
                  <a:schemeClr val="bg1"/>
                </a:solidFill>
              </a:rPr>
              <a:t>Initiation </a:t>
            </a:r>
            <a:r>
              <a:rPr lang="en-CA" sz="1000" b="1" dirty="0" smtClean="0">
                <a:solidFill>
                  <a:schemeClr val="accent3">
                    <a:lumMod val="60000"/>
                    <a:lumOff val="40000"/>
                  </a:schemeClr>
                </a:solidFill>
                <a:sym typeface="Wingdings"/>
              </a:rPr>
              <a:t> Definition  Planning  Execution  Close-Out</a:t>
            </a:r>
            <a:endParaRPr lang="en-US" sz="1000" b="1" dirty="0">
              <a:solidFill>
                <a:schemeClr val="accent3">
                  <a:lumMod val="60000"/>
                  <a:lumOff val="40000"/>
                </a:schemeClr>
              </a:solidFill>
            </a:endParaRPr>
          </a:p>
        </p:txBody>
      </p:sp>
      <p:sp>
        <p:nvSpPr>
          <p:cNvPr id="6" name="Content Placeholder 2"/>
          <p:cNvSpPr txBox="1">
            <a:spLocks/>
          </p:cNvSpPr>
          <p:nvPr/>
        </p:nvSpPr>
        <p:spPr>
          <a:xfrm>
            <a:off x="971600" y="2420888"/>
            <a:ext cx="7200800" cy="2304256"/>
          </a:xfrm>
          <a:prstGeom prst="rect">
            <a:avLst/>
          </a:prstGeom>
          <a:solidFill>
            <a:srgbClr val="C0E399"/>
          </a:solidFill>
        </p:spPr>
        <p:txBody>
          <a:bodyPr vert="horz" tIns="36000" rIns="468000" anchor="ctr">
            <a:normAutofit/>
          </a:bodyPr>
          <a:lstStyle/>
          <a:p>
            <a:pPr marL="695325" lvl="0" indent="-338138" fontAlgn="auto">
              <a:lnSpc>
                <a:spcPct val="150000"/>
              </a:lnSpc>
              <a:spcBef>
                <a:spcPts val="1200"/>
              </a:spcBef>
              <a:spcAft>
                <a:spcPts val="0"/>
              </a:spcAft>
              <a:buSzPct val="100000"/>
              <a:defRPr/>
            </a:pPr>
            <a:r>
              <a:rPr lang="en-CA" sz="2400" b="1" dirty="0" smtClean="0">
                <a:latin typeface="Arial" pitchFamily="34" charset="0"/>
                <a:cs typeface="Arial" pitchFamily="34" charset="0"/>
              </a:rPr>
              <a:t>1.  Innovation</a:t>
            </a:r>
            <a:r>
              <a:rPr lang="en-CA" sz="2400" dirty="0" smtClean="0">
                <a:latin typeface="Arial" pitchFamily="34" charset="0"/>
                <a:cs typeface="Arial" pitchFamily="34" charset="0"/>
              </a:rPr>
              <a:t> is important in Public Health</a:t>
            </a:r>
            <a:endParaRPr lang="en-CA" sz="2400" b="1" dirty="0" smtClean="0">
              <a:latin typeface="Arial" pitchFamily="34" charset="0"/>
              <a:cs typeface="Arial" pitchFamily="34" charset="0"/>
            </a:endParaRPr>
          </a:p>
          <a:p>
            <a:pPr marL="695325" lvl="0" indent="-338138" fontAlgn="auto">
              <a:spcBef>
                <a:spcPts val="1200"/>
              </a:spcBef>
              <a:spcAft>
                <a:spcPts val="0"/>
              </a:spcAft>
              <a:buSzPct val="100000"/>
              <a:defRPr/>
            </a:pPr>
            <a:r>
              <a:rPr lang="en-CA" sz="2400" b="1" dirty="0" smtClean="0">
                <a:latin typeface="Arial" pitchFamily="34" charset="0"/>
                <a:cs typeface="Arial" pitchFamily="34" charset="0"/>
              </a:rPr>
              <a:t>2.  </a:t>
            </a:r>
            <a:r>
              <a:rPr lang="en-CA" sz="2400" dirty="0" smtClean="0">
                <a:latin typeface="Arial" pitchFamily="34" charset="0"/>
                <a:cs typeface="Arial" pitchFamily="34" charset="0"/>
              </a:rPr>
              <a:t>Innovation</a:t>
            </a:r>
            <a:r>
              <a:rPr lang="en-CA" sz="2400" b="1" dirty="0" smtClean="0">
                <a:latin typeface="Arial" pitchFamily="34" charset="0"/>
                <a:cs typeface="Arial" pitchFamily="34" charset="0"/>
              </a:rPr>
              <a:t> </a:t>
            </a:r>
            <a:r>
              <a:rPr lang="en-CA" sz="2400" dirty="0" smtClean="0">
                <a:latin typeface="Arial" pitchFamily="34" charset="0"/>
                <a:cs typeface="Arial" pitchFamily="34" charset="0"/>
              </a:rPr>
              <a:t>starts with an </a:t>
            </a:r>
            <a:r>
              <a:rPr lang="en-CA" sz="2400" b="1" dirty="0" smtClean="0">
                <a:latin typeface="Arial" pitchFamily="34" charset="0"/>
                <a:cs typeface="Arial" pitchFamily="34" charset="0"/>
              </a:rPr>
              <a:t>Idea</a:t>
            </a:r>
          </a:p>
          <a:p>
            <a:pPr marL="695325" lvl="0" indent="-338138" fontAlgn="auto">
              <a:lnSpc>
                <a:spcPct val="150000"/>
              </a:lnSpc>
              <a:spcBef>
                <a:spcPts val="1200"/>
              </a:spcBef>
              <a:spcAft>
                <a:spcPts val="0"/>
              </a:spcAft>
              <a:buSzPct val="100000"/>
              <a:defRPr/>
            </a:pPr>
            <a:r>
              <a:rPr lang="en-CA" sz="2400" b="1" dirty="0" smtClean="0">
                <a:latin typeface="Arial" pitchFamily="34" charset="0"/>
                <a:cs typeface="Arial" pitchFamily="34" charset="0"/>
              </a:rPr>
              <a:t>3.  Project Management achieves that Idea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Specific Learning Objectives</a:t>
            </a:r>
            <a:endParaRPr lang="en-CA" dirty="0"/>
          </a:p>
        </p:txBody>
      </p:sp>
      <p:sp>
        <p:nvSpPr>
          <p:cNvPr id="16386" name="Content Placeholder 2"/>
          <p:cNvSpPr>
            <a:spLocks noGrp="1"/>
          </p:cNvSpPr>
          <p:nvPr>
            <p:ph sz="quarter" idx="1"/>
          </p:nvPr>
        </p:nvSpPr>
        <p:spPr/>
        <p:txBody>
          <a:bodyPr>
            <a:normAutofit fontScale="92500" lnSpcReduction="20000"/>
          </a:bodyPr>
          <a:lstStyle/>
          <a:p>
            <a:pPr marL="457200" indent="-457200">
              <a:buClr>
                <a:srgbClr val="7DB56B"/>
              </a:buClr>
              <a:buSzPct val="100000"/>
              <a:buFont typeface="+mj-lt"/>
              <a:buAutoNum type="arabicPeriod"/>
            </a:pPr>
            <a:r>
              <a:rPr lang="en-CA" dirty="0" smtClean="0"/>
              <a:t>Describe a project management approach, its benefits and limitations and criteria for success  </a:t>
            </a:r>
            <a:endParaRPr lang="en-US" dirty="0" smtClean="0"/>
          </a:p>
          <a:p>
            <a:pPr marL="457200" indent="-457200">
              <a:buClr>
                <a:srgbClr val="7DB56B"/>
              </a:buClr>
              <a:buSzPct val="100000"/>
              <a:buFont typeface="+mj-lt"/>
              <a:buAutoNum type="arabicPeriod"/>
            </a:pPr>
            <a:r>
              <a:rPr lang="en-CA" dirty="0" smtClean="0"/>
              <a:t>Describe the project life cycle’s stages and outcomes</a:t>
            </a:r>
          </a:p>
          <a:p>
            <a:pPr marL="457200" indent="-457200">
              <a:buClr>
                <a:srgbClr val="7DB56B"/>
              </a:buClr>
              <a:buSzPct val="100000"/>
              <a:buFont typeface="+mj-lt"/>
              <a:buAutoNum type="arabicPeriod"/>
            </a:pPr>
            <a:r>
              <a:rPr lang="en-CA" dirty="0" smtClean="0"/>
              <a:t>Outline how to complete the following steps in the project life cycle</a:t>
            </a:r>
          </a:p>
          <a:p>
            <a:pPr marL="922337" lvl="1" indent="-457200">
              <a:buClr>
                <a:srgbClr val="7DB56B"/>
              </a:buClr>
              <a:buSzPct val="100000"/>
            </a:pPr>
            <a:r>
              <a:rPr lang="en-CA" dirty="0" smtClean="0">
                <a:solidFill>
                  <a:schemeClr val="tx1"/>
                </a:solidFill>
              </a:rPr>
              <a:t>Initiation</a:t>
            </a:r>
          </a:p>
          <a:p>
            <a:pPr marL="457200" indent="-457200">
              <a:buClr>
                <a:srgbClr val="7DB56B"/>
              </a:buClr>
              <a:buSzPct val="100000"/>
              <a:buFont typeface="+mj-lt"/>
              <a:buAutoNum type="arabicPeriod"/>
            </a:pPr>
            <a:r>
              <a:rPr lang="en-CA" dirty="0" smtClean="0"/>
              <a:t>Use the project life cycle to address a health priority for a developing country</a:t>
            </a:r>
          </a:p>
          <a:p>
            <a:pPr marL="922337" lvl="1" indent="-457200">
              <a:buClr>
                <a:srgbClr val="7DB56B"/>
              </a:buClr>
              <a:buSzPct val="100000"/>
            </a:pPr>
            <a:r>
              <a:rPr lang="en-CA" dirty="0" smtClean="0">
                <a:solidFill>
                  <a:schemeClr val="tx1"/>
                </a:solidFill>
              </a:rPr>
              <a:t>Initiation</a:t>
            </a:r>
          </a:p>
          <a:p>
            <a:pPr lvl="2"/>
            <a:r>
              <a:rPr lang="en-US" dirty="0" smtClean="0"/>
              <a:t>Conceive of a project idea</a:t>
            </a:r>
            <a:endParaRPr lang="en-CA" dirty="0" smtClean="0"/>
          </a:p>
          <a:p>
            <a:pPr lvl="2"/>
            <a:r>
              <a:rPr lang="en-US" dirty="0" smtClean="0"/>
              <a:t>Identify the project sponsor and stakeholders</a:t>
            </a:r>
            <a:endParaRPr lang="en-CA" dirty="0" smtClean="0"/>
          </a:p>
        </p:txBody>
      </p:sp>
      <p:sp>
        <p:nvSpPr>
          <p:cNvPr id="5" name="TextBox 4"/>
          <p:cNvSpPr txBox="1"/>
          <p:nvPr/>
        </p:nvSpPr>
        <p:spPr>
          <a:xfrm>
            <a:off x="214282" y="6423139"/>
            <a:ext cx="3929090" cy="246221"/>
          </a:xfrm>
          <a:prstGeom prst="rect">
            <a:avLst/>
          </a:prstGeom>
          <a:noFill/>
        </p:spPr>
        <p:txBody>
          <a:bodyPr wrap="square" rtlCol="0">
            <a:spAutoFit/>
          </a:bodyPr>
          <a:lstStyle/>
          <a:p>
            <a:r>
              <a:rPr lang="en-CA" sz="1000" b="1" dirty="0" smtClean="0">
                <a:solidFill>
                  <a:schemeClr val="bg1"/>
                </a:solidFill>
              </a:rPr>
              <a:t>Initiation </a:t>
            </a:r>
            <a:r>
              <a:rPr lang="en-CA" sz="1000" b="1" dirty="0" smtClean="0">
                <a:solidFill>
                  <a:schemeClr val="accent3">
                    <a:lumMod val="60000"/>
                    <a:lumOff val="40000"/>
                  </a:schemeClr>
                </a:solidFill>
                <a:sym typeface="Wingdings"/>
              </a:rPr>
              <a:t> Definition  Planning  Execution  Close-Out</a:t>
            </a:r>
            <a:endParaRPr lang="en-US" sz="1000" b="1" dirty="0">
              <a:solidFill>
                <a:schemeClr val="accent3">
                  <a:lumMod val="60000"/>
                  <a:lumOff val="4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Topics</a:t>
            </a:r>
            <a:endParaRPr lang="en-CA" dirty="0"/>
          </a:p>
        </p:txBody>
      </p:sp>
      <p:sp>
        <p:nvSpPr>
          <p:cNvPr id="16386" name="Content Placeholder 2"/>
          <p:cNvSpPr>
            <a:spLocks noGrp="1"/>
          </p:cNvSpPr>
          <p:nvPr>
            <p:ph sz="quarter" idx="1"/>
          </p:nvPr>
        </p:nvSpPr>
        <p:spPr/>
        <p:txBody>
          <a:bodyPr>
            <a:normAutofit fontScale="62500" lnSpcReduction="20000"/>
          </a:bodyPr>
          <a:lstStyle/>
          <a:p>
            <a:r>
              <a:rPr lang="en-US" dirty="0" smtClean="0"/>
              <a:t>Project Management Approach</a:t>
            </a:r>
          </a:p>
          <a:p>
            <a:pPr lvl="1"/>
            <a:r>
              <a:rPr lang="en-US" dirty="0" smtClean="0">
                <a:solidFill>
                  <a:schemeClr val="tx1"/>
                </a:solidFill>
              </a:rPr>
              <a:t>Difference between project and program</a:t>
            </a:r>
            <a:endParaRPr lang="en-CA" dirty="0" smtClean="0">
              <a:solidFill>
                <a:schemeClr val="tx1"/>
              </a:solidFill>
            </a:endParaRPr>
          </a:p>
          <a:p>
            <a:pPr lvl="1"/>
            <a:r>
              <a:rPr lang="en-US" dirty="0" smtClean="0">
                <a:solidFill>
                  <a:schemeClr val="tx1"/>
                </a:solidFill>
              </a:rPr>
              <a:t>Project examples (Tanzania and Canada)</a:t>
            </a:r>
            <a:endParaRPr lang="en-CA" dirty="0" smtClean="0">
              <a:solidFill>
                <a:schemeClr val="tx1"/>
              </a:solidFill>
            </a:endParaRPr>
          </a:p>
          <a:p>
            <a:pPr lvl="1"/>
            <a:r>
              <a:rPr lang="en-US" dirty="0" smtClean="0">
                <a:solidFill>
                  <a:schemeClr val="tx1"/>
                </a:solidFill>
              </a:rPr>
              <a:t>Pros/cons of alternatives to project management</a:t>
            </a:r>
            <a:endParaRPr lang="en-CA" dirty="0" smtClean="0">
              <a:solidFill>
                <a:schemeClr val="tx1"/>
              </a:solidFill>
            </a:endParaRPr>
          </a:p>
          <a:p>
            <a:pPr lvl="1"/>
            <a:r>
              <a:rPr lang="en-US" dirty="0" smtClean="0">
                <a:solidFill>
                  <a:schemeClr val="tx1"/>
                </a:solidFill>
              </a:rPr>
              <a:t>Benefits and limitations</a:t>
            </a:r>
            <a:endParaRPr lang="en-CA" dirty="0" smtClean="0">
              <a:solidFill>
                <a:schemeClr val="tx1"/>
              </a:solidFill>
            </a:endParaRPr>
          </a:p>
          <a:p>
            <a:pPr lvl="1"/>
            <a:r>
              <a:rPr lang="en-US" dirty="0" smtClean="0">
                <a:solidFill>
                  <a:schemeClr val="tx1"/>
                </a:solidFill>
              </a:rPr>
              <a:t>Criteria for project success</a:t>
            </a:r>
            <a:endParaRPr lang="en-CA" dirty="0" smtClean="0">
              <a:solidFill>
                <a:schemeClr val="tx1"/>
              </a:solidFill>
            </a:endParaRPr>
          </a:p>
          <a:p>
            <a:r>
              <a:rPr lang="en-US" dirty="0" smtClean="0"/>
              <a:t>Project Management Components</a:t>
            </a:r>
          </a:p>
          <a:p>
            <a:pPr lvl="1"/>
            <a:r>
              <a:rPr lang="en-US" dirty="0" smtClean="0">
                <a:solidFill>
                  <a:schemeClr val="tx1"/>
                </a:solidFill>
              </a:rPr>
              <a:t>Stages</a:t>
            </a:r>
            <a:endParaRPr lang="en-CA" dirty="0" smtClean="0">
              <a:solidFill>
                <a:schemeClr val="tx1"/>
              </a:solidFill>
            </a:endParaRPr>
          </a:p>
          <a:p>
            <a:pPr lvl="1"/>
            <a:r>
              <a:rPr lang="en-US" dirty="0" smtClean="0">
                <a:solidFill>
                  <a:schemeClr val="tx1"/>
                </a:solidFill>
              </a:rPr>
              <a:t>Outcomes</a:t>
            </a:r>
            <a:endParaRPr lang="en-CA" dirty="0" smtClean="0">
              <a:solidFill>
                <a:schemeClr val="tx1"/>
              </a:solidFill>
            </a:endParaRPr>
          </a:p>
          <a:p>
            <a:pPr lvl="1"/>
            <a:r>
              <a:rPr lang="en-US" dirty="0" smtClean="0">
                <a:solidFill>
                  <a:schemeClr val="tx1"/>
                </a:solidFill>
              </a:rPr>
              <a:t>Project management tools</a:t>
            </a:r>
          </a:p>
          <a:p>
            <a:r>
              <a:rPr lang="en-US" dirty="0" smtClean="0"/>
              <a:t>Project Life Cycle: Stage 1 - Initiation</a:t>
            </a:r>
          </a:p>
          <a:p>
            <a:pPr lvl="1"/>
            <a:r>
              <a:rPr lang="en-US" dirty="0" smtClean="0">
                <a:solidFill>
                  <a:schemeClr val="tx1"/>
                </a:solidFill>
              </a:rPr>
              <a:t>Idea</a:t>
            </a:r>
          </a:p>
          <a:p>
            <a:pPr lvl="1"/>
            <a:r>
              <a:rPr lang="en-US" dirty="0" smtClean="0">
                <a:solidFill>
                  <a:schemeClr val="tx1"/>
                </a:solidFill>
              </a:rPr>
              <a:t>Authority</a:t>
            </a:r>
            <a:endParaRPr lang="en-CA" dirty="0">
              <a:solidFill>
                <a:schemeClr val="tx1"/>
              </a:solidFill>
            </a:endParaRPr>
          </a:p>
        </p:txBody>
      </p:sp>
      <p:sp>
        <p:nvSpPr>
          <p:cNvPr id="5" name="TextBox 4"/>
          <p:cNvSpPr txBox="1"/>
          <p:nvPr/>
        </p:nvSpPr>
        <p:spPr>
          <a:xfrm>
            <a:off x="214282" y="6423139"/>
            <a:ext cx="3929090" cy="246221"/>
          </a:xfrm>
          <a:prstGeom prst="rect">
            <a:avLst/>
          </a:prstGeom>
          <a:noFill/>
        </p:spPr>
        <p:txBody>
          <a:bodyPr wrap="square" rtlCol="0">
            <a:spAutoFit/>
          </a:bodyPr>
          <a:lstStyle/>
          <a:p>
            <a:r>
              <a:rPr lang="en-CA" sz="1000" b="1" dirty="0" smtClean="0">
                <a:solidFill>
                  <a:schemeClr val="bg1"/>
                </a:solidFill>
              </a:rPr>
              <a:t>Initiation </a:t>
            </a:r>
            <a:r>
              <a:rPr lang="en-CA" sz="1000" b="1" dirty="0" smtClean="0">
                <a:solidFill>
                  <a:schemeClr val="accent3">
                    <a:lumMod val="60000"/>
                    <a:lumOff val="40000"/>
                  </a:schemeClr>
                </a:solidFill>
                <a:sym typeface="Wingdings"/>
              </a:rPr>
              <a:t> Definition  Planning  Execution  Close-Out</a:t>
            </a:r>
            <a:endParaRPr lang="en-US" sz="1000" b="1" dirty="0">
              <a:solidFill>
                <a:schemeClr val="accent3">
                  <a:lumMod val="60000"/>
                  <a:lumOff val="4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Project Management Approach</a:t>
            </a:r>
            <a:endParaRPr lang="en-CA" dirty="0"/>
          </a:p>
        </p:txBody>
      </p:sp>
      <p:pic>
        <p:nvPicPr>
          <p:cNvPr id="238594" name="Picture 2" descr="http://www1.alibris-static.com/isbn/9781423902201.gif"/>
          <p:cNvPicPr>
            <a:picLocks noChangeAspect="1" noChangeArrowheads="1"/>
          </p:cNvPicPr>
          <p:nvPr/>
        </p:nvPicPr>
        <p:blipFill>
          <a:blip r:embed="rId3" cstate="print"/>
          <a:srcRect/>
          <a:stretch>
            <a:fillRect/>
          </a:stretch>
        </p:blipFill>
        <p:spPr bwMode="auto">
          <a:xfrm>
            <a:off x="3923928" y="3861048"/>
            <a:ext cx="1368152" cy="1656184"/>
          </a:xfrm>
          <a:prstGeom prst="rect">
            <a:avLst/>
          </a:prstGeom>
          <a:noFill/>
        </p:spPr>
      </p:pic>
      <p:sp>
        <p:nvSpPr>
          <p:cNvPr id="4" name="TextBox 3"/>
          <p:cNvSpPr txBox="1"/>
          <p:nvPr/>
        </p:nvSpPr>
        <p:spPr>
          <a:xfrm>
            <a:off x="214282" y="6423139"/>
            <a:ext cx="3929090" cy="246221"/>
          </a:xfrm>
          <a:prstGeom prst="rect">
            <a:avLst/>
          </a:prstGeom>
          <a:noFill/>
        </p:spPr>
        <p:txBody>
          <a:bodyPr wrap="square" rtlCol="0">
            <a:spAutoFit/>
          </a:bodyPr>
          <a:lstStyle/>
          <a:p>
            <a:r>
              <a:rPr lang="en-CA" sz="1000" b="1" dirty="0" smtClean="0">
                <a:solidFill>
                  <a:schemeClr val="bg1"/>
                </a:solidFill>
              </a:rPr>
              <a:t>Initiation </a:t>
            </a:r>
            <a:r>
              <a:rPr lang="en-CA" sz="1000" b="1" dirty="0" smtClean="0">
                <a:solidFill>
                  <a:schemeClr val="accent3">
                    <a:lumMod val="60000"/>
                    <a:lumOff val="40000"/>
                  </a:schemeClr>
                </a:solidFill>
                <a:sym typeface="Wingdings"/>
              </a:rPr>
              <a:t> Definition  Planning  Execution  Close-Out</a:t>
            </a:r>
            <a:endParaRPr lang="en-US" sz="1000" b="1" dirty="0">
              <a:solidFill>
                <a:schemeClr val="accent3">
                  <a:lumMod val="60000"/>
                  <a:lumOff val="40000"/>
                </a:schemeClr>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Welcome">
      <a:dk1>
        <a:sysClr val="windowText" lastClr="000000"/>
      </a:dk1>
      <a:lt1>
        <a:sysClr val="window" lastClr="FFFFFF"/>
      </a:lt1>
      <a:dk2>
        <a:srgbClr val="00272B"/>
      </a:dk2>
      <a:lt2>
        <a:srgbClr val="F7F7FF"/>
      </a:lt2>
      <a:accent1>
        <a:srgbClr val="006AED"/>
      </a:accent1>
      <a:accent2>
        <a:srgbClr val="0087BF"/>
      </a:accent2>
      <a:accent3>
        <a:srgbClr val="5D974B"/>
      </a:accent3>
      <a:accent4>
        <a:srgbClr val="9DBB3F"/>
      </a:accent4>
      <a:accent5>
        <a:srgbClr val="C77CC7"/>
      </a:accent5>
      <a:accent6>
        <a:srgbClr val="996699"/>
      </a:accent6>
      <a:hlink>
        <a:srgbClr val="E78707"/>
      </a:hlink>
      <a:folHlink>
        <a:srgbClr val="C618BA"/>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0</TotalTime>
  <Words>5641</Words>
  <Application>Microsoft Office PowerPoint</Application>
  <PresentationFormat>On-screen Show (4:3)</PresentationFormat>
  <Paragraphs>533</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Civic</vt:lpstr>
      <vt:lpstr>Project Management for Public Health Professionals</vt:lpstr>
      <vt:lpstr>Section 1 Introduction to Project Management</vt:lpstr>
      <vt:lpstr>Ideas</vt:lpstr>
      <vt:lpstr>Outcomes</vt:lpstr>
      <vt:lpstr>Implementation</vt:lpstr>
      <vt:lpstr>Innovation = Ideas + Project Management</vt:lpstr>
      <vt:lpstr>Specific Learning Objectives</vt:lpstr>
      <vt:lpstr>Topics</vt:lpstr>
      <vt:lpstr>Project Management Approach</vt:lpstr>
      <vt:lpstr>Millennium Development Goals</vt:lpstr>
      <vt:lpstr>Measles Immunization Project (MIP)</vt:lpstr>
      <vt:lpstr>What is a Project?</vt:lpstr>
      <vt:lpstr>What is a Project?</vt:lpstr>
      <vt:lpstr>Project Management or Not?</vt:lpstr>
      <vt:lpstr>Many Ways to “Get Things Done”</vt:lpstr>
      <vt:lpstr>Benefits</vt:lpstr>
      <vt:lpstr>Limitations</vt:lpstr>
      <vt:lpstr>Five Rules for a Successful Project</vt:lpstr>
      <vt:lpstr>A Project is Deemed Successful If…</vt:lpstr>
      <vt:lpstr>A Project is Deemed Successful If…</vt:lpstr>
      <vt:lpstr>Project Life Cycle</vt:lpstr>
      <vt:lpstr>Project Life Cycle</vt:lpstr>
      <vt:lpstr>Project Life Cycle</vt:lpstr>
      <vt:lpstr>Project Management Plan</vt:lpstr>
      <vt:lpstr>Project Life Cycle</vt:lpstr>
      <vt:lpstr>MIP Case: Initiation</vt:lpstr>
      <vt:lpstr>Project Life Cycle</vt:lpstr>
      <vt:lpstr>Project Management Tools</vt:lpstr>
      <vt:lpstr>Final Presentation: Project Teams</vt:lpstr>
      <vt:lpstr>End of Section 1 Introduction to Project Management</vt:lpstr>
      <vt:lpstr>Project Management for Public Health Professionals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
  <cp:revision>25</cp:revision>
  <dcterms:created xsi:type="dcterms:W3CDTF">2009-09-23T01:53:40Z</dcterms:created>
  <dcterms:modified xsi:type="dcterms:W3CDTF">2011-08-30T04:22:52Z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TC101079711033</vt:lpwstr>
  </property>
</Properties>
</file>